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C7705-4462-4442-BEBF-142494D0B4DA}" v="4" dt="2023-01-09T20:29:47.024"/>
  </p1510:revLst>
</p1510:revInfo>
</file>

<file path=ppt/tableStyles.xml><?xml version="1.0" encoding="utf-8"?>
<a:tblStyleLst xmlns:a="http://schemas.openxmlformats.org/drawingml/2006/main" def="{FB88457E-907F-4E24-8AC5-B232DC28AE17}">
  <a:tblStyle styleId="{FB88457E-907F-4E24-8AC5-B232DC28AE1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0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W. Potter" userId="deaa94743d101da2" providerId="LiveId" clId="{3C2C7705-4462-4442-BEBF-142494D0B4DA}"/>
    <pc:docChg chg="undo custSel modSld">
      <pc:chgData name="Julia W. Potter" userId="deaa94743d101da2" providerId="LiveId" clId="{3C2C7705-4462-4442-BEBF-142494D0B4DA}" dt="2023-01-09T20:31:13.971" v="27" actId="14100"/>
      <pc:docMkLst>
        <pc:docMk/>
      </pc:docMkLst>
      <pc:sldChg chg="addSp delSp modSp mod">
        <pc:chgData name="Julia W. Potter" userId="deaa94743d101da2" providerId="LiveId" clId="{3C2C7705-4462-4442-BEBF-142494D0B4DA}" dt="2023-01-09T20:29:49.809" v="26" actId="1076"/>
        <pc:sldMkLst>
          <pc:docMk/>
          <pc:sldMk cId="0" sldId="257"/>
        </pc:sldMkLst>
        <pc:spChg chg="del">
          <ac:chgData name="Julia W. Potter" userId="deaa94743d101da2" providerId="LiveId" clId="{3C2C7705-4462-4442-BEBF-142494D0B4DA}" dt="2023-01-09T20:29:44.394" v="24" actId="21"/>
          <ac:spMkLst>
            <pc:docMk/>
            <pc:sldMk cId="0" sldId="257"/>
            <ac:spMk id="64" creationId="{00000000-0000-0000-0000-000000000000}"/>
          </ac:spMkLst>
        </pc:spChg>
        <pc:picChg chg="add mod">
          <ac:chgData name="Julia W. Potter" userId="deaa94743d101da2" providerId="LiveId" clId="{3C2C7705-4462-4442-BEBF-142494D0B4DA}" dt="2023-01-09T20:29:49.809" v="26" actId="1076"/>
          <ac:picMkLst>
            <pc:docMk/>
            <pc:sldMk cId="0" sldId="257"/>
            <ac:picMk id="2" creationId="{56689C1F-806A-3866-1ED4-A5B7A5D188A8}"/>
          </ac:picMkLst>
        </pc:picChg>
        <pc:picChg chg="del">
          <ac:chgData name="Julia W. Potter" userId="deaa94743d101da2" providerId="LiveId" clId="{3C2C7705-4462-4442-BEBF-142494D0B4DA}" dt="2023-01-09T20:29:44.394" v="24" actId="21"/>
          <ac:picMkLst>
            <pc:docMk/>
            <pc:sldMk cId="0" sldId="257"/>
            <ac:picMk id="65" creationId="{00000000-0000-0000-0000-000000000000}"/>
          </ac:picMkLst>
        </pc:picChg>
        <pc:picChg chg="del">
          <ac:chgData name="Julia W. Potter" userId="deaa94743d101da2" providerId="LiveId" clId="{3C2C7705-4462-4442-BEBF-142494D0B4DA}" dt="2023-01-09T20:29:44.394" v="24" actId="21"/>
          <ac:picMkLst>
            <pc:docMk/>
            <pc:sldMk cId="0" sldId="257"/>
            <ac:picMk id="66" creationId="{00000000-0000-0000-0000-000000000000}"/>
          </ac:picMkLst>
        </pc:picChg>
      </pc:sldChg>
      <pc:sldChg chg="addSp delSp modSp mod">
        <pc:chgData name="Julia W. Potter" userId="deaa94743d101da2" providerId="LiveId" clId="{3C2C7705-4462-4442-BEBF-142494D0B4DA}" dt="2023-01-09T20:28:20.482" v="23" actId="1076"/>
        <pc:sldMkLst>
          <pc:docMk/>
          <pc:sldMk cId="0" sldId="261"/>
        </pc:sldMkLst>
        <pc:picChg chg="add mod">
          <ac:chgData name="Julia W. Potter" userId="deaa94743d101da2" providerId="LiveId" clId="{3C2C7705-4462-4442-BEBF-142494D0B4DA}" dt="2023-01-09T20:28:20.482" v="23" actId="1076"/>
          <ac:picMkLst>
            <pc:docMk/>
            <pc:sldMk cId="0" sldId="261"/>
            <ac:picMk id="2" creationId="{E6C006E8-B1A2-8E00-DEFD-2D16804A632C}"/>
          </ac:picMkLst>
        </pc:picChg>
        <pc:picChg chg="del">
          <ac:chgData name="Julia W. Potter" userId="deaa94743d101da2" providerId="LiveId" clId="{3C2C7705-4462-4442-BEBF-142494D0B4DA}" dt="2023-01-09T20:28:14.294" v="21" actId="21"/>
          <ac:picMkLst>
            <pc:docMk/>
            <pc:sldMk cId="0" sldId="261"/>
            <ac:picMk id="98" creationId="{00000000-0000-0000-0000-000000000000}"/>
          </ac:picMkLst>
        </pc:picChg>
      </pc:sldChg>
      <pc:sldChg chg="modSp mod">
        <pc:chgData name="Julia W. Potter" userId="deaa94743d101da2" providerId="LiveId" clId="{3C2C7705-4462-4442-BEBF-142494D0B4DA}" dt="2023-01-09T20:25:48.855" v="3" actId="27636"/>
        <pc:sldMkLst>
          <pc:docMk/>
          <pc:sldMk cId="0" sldId="262"/>
        </pc:sldMkLst>
        <pc:spChg chg="mod">
          <ac:chgData name="Julia W. Potter" userId="deaa94743d101da2" providerId="LiveId" clId="{3C2C7705-4462-4442-BEBF-142494D0B4DA}" dt="2023-01-09T20:25:48.855" v="3" actId="27636"/>
          <ac:spMkLst>
            <pc:docMk/>
            <pc:sldMk cId="0" sldId="262"/>
            <ac:spMk id="104" creationId="{00000000-0000-0000-0000-000000000000}"/>
          </ac:spMkLst>
        </pc:spChg>
      </pc:sldChg>
      <pc:sldChg chg="modSp mod">
        <pc:chgData name="Julia W. Potter" userId="deaa94743d101da2" providerId="LiveId" clId="{3C2C7705-4462-4442-BEBF-142494D0B4DA}" dt="2023-01-09T20:25:48.875" v="4" actId="27636"/>
        <pc:sldMkLst>
          <pc:docMk/>
          <pc:sldMk cId="0" sldId="263"/>
        </pc:sldMkLst>
        <pc:spChg chg="mod">
          <ac:chgData name="Julia W. Potter" userId="deaa94743d101da2" providerId="LiveId" clId="{3C2C7705-4462-4442-BEBF-142494D0B4DA}" dt="2023-01-09T20:25:48.875" v="4" actId="27636"/>
          <ac:spMkLst>
            <pc:docMk/>
            <pc:sldMk cId="0" sldId="263"/>
            <ac:spMk id="113" creationId="{00000000-0000-0000-0000-000000000000}"/>
          </ac:spMkLst>
        </pc:spChg>
      </pc:sldChg>
      <pc:sldChg chg="modSp mod">
        <pc:chgData name="Julia W. Potter" userId="deaa94743d101da2" providerId="LiveId" clId="{3C2C7705-4462-4442-BEBF-142494D0B4DA}" dt="2023-01-09T20:25:48.999" v="5" actId="27636"/>
        <pc:sldMkLst>
          <pc:docMk/>
          <pc:sldMk cId="0" sldId="272"/>
        </pc:sldMkLst>
        <pc:spChg chg="mod">
          <ac:chgData name="Julia W. Potter" userId="deaa94743d101da2" providerId="LiveId" clId="{3C2C7705-4462-4442-BEBF-142494D0B4DA}" dt="2023-01-09T20:25:48.999" v="5" actId="27636"/>
          <ac:spMkLst>
            <pc:docMk/>
            <pc:sldMk cId="0" sldId="272"/>
            <ac:spMk id="219" creationId="{00000000-0000-0000-0000-000000000000}"/>
          </ac:spMkLst>
        </pc:spChg>
      </pc:sldChg>
      <pc:sldChg chg="modSp mod">
        <pc:chgData name="Julia W. Potter" userId="deaa94743d101da2" providerId="LiveId" clId="{3C2C7705-4462-4442-BEBF-142494D0B4DA}" dt="2023-01-09T20:25:49.019" v="6" actId="27636"/>
        <pc:sldMkLst>
          <pc:docMk/>
          <pc:sldMk cId="0" sldId="274"/>
        </pc:sldMkLst>
        <pc:spChg chg="mod">
          <ac:chgData name="Julia W. Potter" userId="deaa94743d101da2" providerId="LiveId" clId="{3C2C7705-4462-4442-BEBF-142494D0B4DA}" dt="2023-01-09T20:25:49.019" v="6" actId="27636"/>
          <ac:spMkLst>
            <pc:docMk/>
            <pc:sldMk cId="0" sldId="274"/>
            <ac:spMk id="234" creationId="{00000000-0000-0000-0000-000000000000}"/>
          </ac:spMkLst>
        </pc:spChg>
      </pc:sldChg>
      <pc:sldChg chg="modSp mod modAnim">
        <pc:chgData name="Julia W. Potter" userId="deaa94743d101da2" providerId="LiveId" clId="{3C2C7705-4462-4442-BEBF-142494D0B4DA}" dt="2023-01-09T20:25:58.064" v="8"/>
        <pc:sldMkLst>
          <pc:docMk/>
          <pc:sldMk cId="0" sldId="275"/>
        </pc:sldMkLst>
        <pc:spChg chg="mod">
          <ac:chgData name="Julia W. Potter" userId="deaa94743d101da2" providerId="LiveId" clId="{3C2C7705-4462-4442-BEBF-142494D0B4DA}" dt="2023-01-09T20:25:49.032" v="7" actId="27636"/>
          <ac:spMkLst>
            <pc:docMk/>
            <pc:sldMk cId="0" sldId="275"/>
            <ac:spMk id="243" creationId="{00000000-0000-0000-0000-000000000000}"/>
          </ac:spMkLst>
        </pc:spChg>
      </pc:sldChg>
      <pc:sldChg chg="modSp mod">
        <pc:chgData name="Julia W. Potter" userId="deaa94743d101da2" providerId="LiveId" clId="{3C2C7705-4462-4442-BEBF-142494D0B4DA}" dt="2023-01-09T20:31:13.971" v="27" actId="14100"/>
        <pc:sldMkLst>
          <pc:docMk/>
          <pc:sldMk cId="0" sldId="279"/>
        </pc:sldMkLst>
        <pc:spChg chg="mod">
          <ac:chgData name="Julia W. Potter" userId="deaa94743d101da2" providerId="LiveId" clId="{3C2C7705-4462-4442-BEBF-142494D0B4DA}" dt="2023-01-09T20:31:13.971" v="27" actId="14100"/>
          <ac:spMkLst>
            <pc:docMk/>
            <pc:sldMk cId="0" sldId="279"/>
            <ac:spMk id="299" creationId="{00000000-0000-0000-0000-000000000000}"/>
          </ac:spMkLst>
        </pc:spChg>
      </pc:sldChg>
      <pc:sldChg chg="modAnim">
        <pc:chgData name="Julia W. Potter" userId="deaa94743d101da2" providerId="LiveId" clId="{3C2C7705-4462-4442-BEBF-142494D0B4DA}" dt="2023-01-09T20:25:48.744" v="0"/>
        <pc:sldMkLst>
          <pc:docMk/>
          <pc:sldMk cId="0" sldId="280"/>
        </pc:sldMkLst>
      </pc:sldChg>
      <pc:sldChg chg="modSp mod">
        <pc:chgData name="Julia W. Potter" userId="deaa94743d101da2" providerId="LiveId" clId="{3C2C7705-4462-4442-BEBF-142494D0B4DA}" dt="2023-01-09T20:25:48.820" v="1" actId="27636"/>
        <pc:sldMkLst>
          <pc:docMk/>
          <pc:sldMk cId="0" sldId="281"/>
        </pc:sldMkLst>
        <pc:spChg chg="mod">
          <ac:chgData name="Julia W. Potter" userId="deaa94743d101da2" providerId="LiveId" clId="{3C2C7705-4462-4442-BEBF-142494D0B4DA}" dt="2023-01-09T20:25:48.820" v="1" actId="27636"/>
          <ac:spMkLst>
            <pc:docMk/>
            <pc:sldMk cId="0" sldId="281"/>
            <ac:spMk id="314" creationId="{00000000-0000-0000-0000-000000000000}"/>
          </ac:spMkLst>
        </pc:spChg>
      </pc:sldChg>
      <pc:sldChg chg="addSp delSp modSp mod">
        <pc:chgData name="Julia W. Potter" userId="deaa94743d101da2" providerId="LiveId" clId="{3C2C7705-4462-4442-BEBF-142494D0B4DA}" dt="2023-01-09T20:26:58.171" v="20" actId="1076"/>
        <pc:sldMkLst>
          <pc:docMk/>
          <pc:sldMk cId="0" sldId="282"/>
        </pc:sldMkLst>
        <pc:spChg chg="add del mod">
          <ac:chgData name="Julia W. Potter" userId="deaa94743d101da2" providerId="LiveId" clId="{3C2C7705-4462-4442-BEBF-142494D0B4DA}" dt="2023-01-09T20:26:53.707" v="19" actId="478"/>
          <ac:spMkLst>
            <pc:docMk/>
            <pc:sldMk cId="0" sldId="282"/>
            <ac:spMk id="3" creationId="{46311349-5B2F-B7BA-D2AA-6D42DEEC0DDB}"/>
          </ac:spMkLst>
        </pc:spChg>
        <pc:spChg chg="add del mod">
          <ac:chgData name="Julia W. Potter" userId="deaa94743d101da2" providerId="LiveId" clId="{3C2C7705-4462-4442-BEBF-142494D0B4DA}" dt="2023-01-09T20:26:58.171" v="20" actId="1076"/>
          <ac:spMkLst>
            <pc:docMk/>
            <pc:sldMk cId="0" sldId="282"/>
            <ac:spMk id="320" creationId="{00000000-0000-0000-0000-000000000000}"/>
          </ac:spMkLst>
        </pc:spChg>
        <pc:picChg chg="add del mod">
          <ac:chgData name="Julia W. Potter" userId="deaa94743d101da2" providerId="LiveId" clId="{3C2C7705-4462-4442-BEBF-142494D0B4DA}" dt="2023-01-09T20:26:51.688" v="17" actId="1076"/>
          <ac:picMkLst>
            <pc:docMk/>
            <pc:sldMk cId="0" sldId="282"/>
            <ac:picMk id="32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ps.edu/globalassets/cps-pages/about-cps/finance/annual-financial-report/cps_2009_pafr_jan_19.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incschools.org/get-the-facts/" TargetMode="External"/><Relationship Id="rId4" Type="http://schemas.openxmlformats.org/officeDocument/2006/relationships/hyperlink" Target="https://projects.iq.harvard.edu/files/pelp/files/pel033p2.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c81d822475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c81d82247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432c16f8a1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432c16f8a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c81d82247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c81d82247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45111b9e1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45111b9e1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45111b9e1a_0_1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145111b9e1a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45111b9e1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45111b9e1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c81d822475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c81d82247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45111b9e1a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45111b9e1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b3eef51bb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b3eef51b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45111b9e1a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45111b9e1a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432c16f8a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432c16f8a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45111b9e1a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45111b9e1a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5111b9e1a_0_1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5111b9e1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5111b9e1a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5111b9e1a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45111b9e1a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45111b9e1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45111b9e1a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145111b9e1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ad0bc28a69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ad0bc28a69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45111b9e1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45111b9e1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45111b9e1a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145111b9e1a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c32aab396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1c32aab396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https://www.cps.edu/globalassets/cps-pages/about-cps/finance/annual-financial-report/cps_2009_pafr_jan_19.pdf</a:t>
            </a:r>
            <a:endParaRPr/>
          </a:p>
          <a:p>
            <a:pPr marL="0" lvl="0" indent="0" algn="l" rtl="0">
              <a:spcBef>
                <a:spcPts val="0"/>
              </a:spcBef>
              <a:spcAft>
                <a:spcPts val="0"/>
              </a:spcAft>
              <a:buNone/>
            </a:pPr>
            <a:r>
              <a:rPr lang="en" u="sng">
                <a:solidFill>
                  <a:schemeClr val="hlink"/>
                </a:solidFill>
                <a:hlinkClick r:id="rId4"/>
              </a:rPr>
              <a:t>https://projects.iq.harvard.edu/files/pelp/files/pel033p2.pdf</a:t>
            </a:r>
            <a:endParaRPr/>
          </a:p>
          <a:p>
            <a:pPr marL="0" lvl="0" indent="0" algn="l" rtl="0">
              <a:spcBef>
                <a:spcPts val="0"/>
              </a:spcBef>
              <a:spcAft>
                <a:spcPts val="0"/>
              </a:spcAft>
              <a:buNone/>
            </a:pPr>
            <a:r>
              <a:rPr lang="en" u="sng">
                <a:solidFill>
                  <a:schemeClr val="hlink"/>
                </a:solidFill>
                <a:hlinkClick r:id="rId5"/>
              </a:rPr>
              <a:t>https://www.incschools.org/get-the-facts/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432c16f8a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432c16f8a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c81d822475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c81d82247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432c16f8a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432c16f8a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45111b9e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145111b9e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432c16f8a1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1432c16f8a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432c16f8a1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432c16f8a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csmonitor.com/USA/Education/2022/0801/Shrinking-enrollment-in-big-cities-may-force-public-schools-shut" TargetMode="External"/><Relationship Id="rId7" Type="http://schemas.openxmlformats.org/officeDocument/2006/relationships/hyperlink" Target="https://docs.google.com/document/d/1i2QACfOS38QvvcHCPdOw7536AQAqoQaTH40u6C9HYRg/edit"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youtube.com/watch?v=FTHePBuW-so"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www.pbs.org/newshour/nation/chicago-halloween-shooting-injures-15-including-3-children" TargetMode="External"/><Relationship Id="rId7" Type="http://schemas.openxmlformats.org/officeDocument/2006/relationships/hyperlink" Target="https://www.oprah.com/own-oprahshow/harper-high-schools-turnaround-video"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chicagotribune.com/news/ct-xpm-2009-08-17-0908160424-story.html" TargetMode="External"/><Relationship Id="rId5" Type="http://schemas.openxmlformats.org/officeDocument/2006/relationships/hyperlink" Target="https://www.thisamericanlife.org/488/transcript" TargetMode="External"/><Relationship Id="rId4" Type="http://schemas.openxmlformats.org/officeDocument/2006/relationships/hyperlink" Target="https://www.thisamericanlife.org/487/harper-high-school-part-o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hyperlink" Target="https://press.uchicago.edu/ucp/books/book/chicago/G/bo27506579.html"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s://www.csmonitor.com/USA/Education/2022/0801/Shrinking-enrollment-in-big-cities-may-force-public-schools-shu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urbanlabs.uchicago.edu/attachments/6dd3fd279ad62618b7b574e6790eb8a540c7944f/store/5a2493d5e01a5b0b60b83867491fc6d4fb9d8797f2ae9c50392847677252/Seizing+the+Opportunity+to+Advance+Education+Equity+June+2021.pdf"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ssir.org/articles/entry/we_know_how_to_prevent_gun_violence_now_we_need_to_scale_it"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hyperlink" Target="https://www.dropbox.com/sh/aaq4cu512xvvlbc/AACW4Jl7wnTq_Pv_RxkO_Qhwa?dl=0&amp;preview=Chicago+Hope+Academy+Animation_20.10.24.mp4" TargetMode="Externa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hyperlink" Target="https://www.cps.edu/globalassets/cps-pages/academics/work-based-learning/cps-builds-brochure-english-final.pdf"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cps.edu/globalassets/cps-pages/academics/work-based-learning/chicago-builds-1-page-doc-sy23-1.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hopechicago.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chicagotribune.com/news/ct-xpm-2000-09-24-0009240247-story.html" TargetMode="External"/><Relationship Id="rId7" Type="http://schemas.openxmlformats.org/officeDocument/2006/relationships/hyperlink" Target="https://drive.google.com/file/d/1k-5OO9AxgrMFrU_Aa_7eosaLCdLtRrBp/view"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hyperlink" Target="https://www.youtube.com/watch?v=WQEKu4gPqzc" TargetMode="External"/><Relationship Id="rId5" Type="http://schemas.openxmlformats.org/officeDocument/2006/relationships/hyperlink" Target="https://www.youtube.com/watch?v=Q_P-tvEsSI4" TargetMode="External"/><Relationship Id="rId4" Type="http://schemas.openxmlformats.org/officeDocument/2006/relationships/hyperlink" Target="https://www.youtube.com/watch?v=eYrorHIGjiI"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HzJ-lKzk-fM&amp;t=6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chicagotribune.com/columns/eric-zorn/ct-column-invest-in-kids-private-schools-tax-pritzker-zorn-20210527-ktvcnyi33fbf5lzews5ujqzbpu-story.html" TargetMode="External"/><Relationship Id="rId7"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s://www.youtube.com/watch?v=w-FjAWt5oj8&amp;t=2s" TargetMode="External"/><Relationship Id="rId5" Type="http://schemas.openxmlformats.org/officeDocument/2006/relationships/hyperlink" Target="https://www.wsj.com/articles/school-choice-jd-pritzker-gubernatorial-governor-race-election-illinois-charter-public-funding-teachers-unions-11666185999" TargetMode="External"/><Relationship Id="rId4" Type="http://schemas.openxmlformats.org/officeDocument/2006/relationships/hyperlink" Target="https://www.youtube.com/watch?v=aKfvibN9q6c"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chicago.chalkbeat.org/2022/11/16/23463245/illinois-board-of-education-urban-prep-tim-king-public-charter-school-chicago-public-school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abc7chicago.com/chicago-public-schools-all-girls-charter-school-charger-closing/5240571/#:~:text=After%2019%20years%2C%20the%20only,declining%20enrollment%20and%20financial%20issues" TargetMode="External"/><Relationship Id="rId5" Type="http://schemas.openxmlformats.org/officeDocument/2006/relationships/hyperlink" Target="https://chicago.suntimes.com/2022/7/1/23190566/cps-urban-prep-academies-chicago-public-schools-charter-school-financial-management-ppp" TargetMode="External"/><Relationship Id="rId4" Type="http://schemas.openxmlformats.org/officeDocument/2006/relationships/hyperlink" Target="https://blockclubchicago.org/2020/01/27/as-chicago-renews-33-charters-once-lauded-urban-prep-network-struggles-forwar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hyperlink" Target="https://nidnews.org/luther-north-chicago-suspends-operations/" TargetMode="External"/><Relationship Id="rId3" Type="http://schemas.openxmlformats.org/officeDocument/2006/relationships/hyperlink" Target="https://www.chicagotribune.com/suburbs/ct-xpm-2014-01-30-chi-mount-assisi-academy-closing-this-year-20140129-story.html" TargetMode="External"/><Relationship Id="rId7" Type="http://schemas.openxmlformats.org/officeDocument/2006/relationships/hyperlink" Target="https://chicagodefender.com/50-year-old-hales-franciscan-high-school-in-jeopardy-of-closing/" TargetMode="External"/><Relationship Id="rId12" Type="http://schemas.openxmlformats.org/officeDocument/2006/relationships/hyperlink" Target="https://wgntv.com/news/chicago-news/st-joseph-high-school-closing-after-61-year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local12.com/news/local/icons-from-both-schools-saved-as-mother-of-mercy-and-mcauley-prepare-to-merge" TargetMode="External"/><Relationship Id="rId11" Type="http://schemas.openxmlformats.org/officeDocument/2006/relationships/hyperlink" Target="https://nadignewspapers.com/2020/01/21/guerin-prep-hs-closing-after-nearly-60-years-of-educating-students-due-to-declining-enrollment-and-financial-woes/" TargetMode="External"/><Relationship Id="rId5" Type="http://schemas.openxmlformats.org/officeDocument/2006/relationships/hyperlink" Target="https://www.beverlyreview.net/news/community_news/article_66a6688c-b94e-11e5-9503-133d5f18a630.html" TargetMode="External"/><Relationship Id="rId10" Type="http://schemas.openxmlformats.org/officeDocument/2006/relationships/hyperlink" Target="https://www.dnainfo.com/chicago/20170224/north-center/st-benedicts-high-school-close/" TargetMode="External"/><Relationship Id="rId4" Type="http://schemas.openxmlformats.org/officeDocument/2006/relationships/hyperlink" Target="https://www.youtube.com/watch?v=CaMNn6P1NCc" TargetMode="External"/><Relationship Id="rId9" Type="http://schemas.openxmlformats.org/officeDocument/2006/relationships/hyperlink" Target="https://www.chicagotribune.com/suburbs/daily-southtown/ct-sta-catholic-school-closings-st-0229-20170127-story.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2B6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2852000"/>
            <a:ext cx="8520600" cy="1043700"/>
          </a:xfrm>
          <a:prstGeom prst="rect">
            <a:avLst/>
          </a:prstGeom>
          <a:ln>
            <a:noFill/>
          </a:ln>
        </p:spPr>
        <p:txBody>
          <a:bodyPr spcFirstLastPara="1" wrap="square" lIns="91425" tIns="91425" rIns="91425" bIns="91425" anchor="b" anchorCtr="0">
            <a:normAutofit/>
          </a:bodyPr>
          <a:lstStyle/>
          <a:p>
            <a:pPr marL="0" lvl="0" indent="0" algn="ctr" rtl="0">
              <a:spcBef>
                <a:spcPts val="0"/>
              </a:spcBef>
              <a:spcAft>
                <a:spcPts val="0"/>
              </a:spcAft>
              <a:buNone/>
            </a:pPr>
            <a:r>
              <a:rPr lang="en">
                <a:solidFill>
                  <a:schemeClr val="lt1"/>
                </a:solidFill>
              </a:rPr>
              <a:t>Chicago Hope in Context</a:t>
            </a:r>
            <a:endParaRPr>
              <a:solidFill>
                <a:schemeClr val="lt1"/>
              </a:solidFill>
            </a:endParaRPr>
          </a:p>
        </p:txBody>
      </p:sp>
      <p:sp>
        <p:nvSpPr>
          <p:cNvPr id="55" name="Google Shape;55;p13"/>
          <p:cNvSpPr txBox="1"/>
          <p:nvPr/>
        </p:nvSpPr>
        <p:spPr>
          <a:xfrm>
            <a:off x="1510050" y="3895700"/>
            <a:ext cx="61239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solidFill>
                  <a:schemeClr val="lt1"/>
                </a:solidFill>
              </a:rPr>
              <a:t>A unique position in a complicated educational landscape</a:t>
            </a:r>
            <a:endParaRPr sz="1700">
              <a:solidFill>
                <a:schemeClr val="lt1"/>
              </a:solidFill>
            </a:endParaRPr>
          </a:p>
        </p:txBody>
      </p:sp>
      <p:sp>
        <p:nvSpPr>
          <p:cNvPr id="56" name="Google Shape;56;p13"/>
          <p:cNvSpPr/>
          <p:nvPr/>
        </p:nvSpPr>
        <p:spPr>
          <a:xfrm>
            <a:off x="339600" y="283950"/>
            <a:ext cx="2338500" cy="2287800"/>
          </a:xfrm>
          <a:prstGeom prst="ellipse">
            <a:avLst/>
          </a:prstGeom>
          <a:solidFill>
            <a:schemeClr val="lt1"/>
          </a:solidFill>
          <a:ln w="9525" cap="flat" cmpd="sng">
            <a:solidFill>
              <a:srgbClr val="4242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3">
            <a:alphaModFix/>
          </a:blip>
          <a:stretch>
            <a:fillRect/>
          </a:stretch>
        </p:blipFill>
        <p:spPr>
          <a:xfrm>
            <a:off x="387813" y="306813"/>
            <a:ext cx="2242074" cy="22420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What is the Invest in Kids Tax Credit Scholarship?</a:t>
            </a:r>
            <a:endParaRPr u="sng"/>
          </a:p>
        </p:txBody>
      </p:sp>
      <p:sp>
        <p:nvSpPr>
          <p:cNvPr id="128" name="Google Shape;12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It is a 75% tax credit for a donation to a private school in Illinois. </a:t>
            </a:r>
            <a:endParaRPr/>
          </a:p>
          <a:p>
            <a:pPr marL="457200" lvl="0" indent="-342900" algn="l" rtl="0">
              <a:spcBef>
                <a:spcPts val="1200"/>
              </a:spcBef>
              <a:spcAft>
                <a:spcPts val="0"/>
              </a:spcAft>
              <a:buSzPts val="1800"/>
              <a:buChar char="●"/>
            </a:pPr>
            <a:r>
              <a:rPr lang="en"/>
              <a:t>Must be for a student whose family would be unlikely to afford a private school</a:t>
            </a:r>
            <a:endParaRPr/>
          </a:p>
          <a:p>
            <a:pPr marL="0" lvl="0" indent="0" algn="l" rtl="0">
              <a:spcBef>
                <a:spcPts val="1200"/>
              </a:spcBef>
              <a:spcAft>
                <a:spcPts val="0"/>
              </a:spcAft>
              <a:buNone/>
            </a:pPr>
            <a:r>
              <a:rPr lang="en"/>
              <a:t>John Doe gives $10,000 to Hope → John receives a $7,500 tax credit</a:t>
            </a:r>
            <a:endParaRPr/>
          </a:p>
          <a:p>
            <a:pPr marL="457200" lvl="0" indent="-342900" algn="l" rtl="0">
              <a:spcBef>
                <a:spcPts val="1200"/>
              </a:spcBef>
              <a:spcAft>
                <a:spcPts val="0"/>
              </a:spcAft>
              <a:buSzPts val="1800"/>
              <a:buChar char="●"/>
            </a:pPr>
            <a:r>
              <a:rPr lang="en"/>
              <a:t>Aaron X (Hope Student) </a:t>
            </a:r>
            <a:endParaRPr/>
          </a:p>
          <a:p>
            <a:pPr marL="914400" lvl="1" indent="-317500" algn="l" rtl="0">
              <a:spcBef>
                <a:spcPts val="0"/>
              </a:spcBef>
              <a:spcAft>
                <a:spcPts val="0"/>
              </a:spcAft>
              <a:buSzPts val="1400"/>
              <a:buChar char="○"/>
            </a:pPr>
            <a:r>
              <a:rPr lang="en"/>
              <a:t>Aaron receives $10,000 in Invest in Kids “scholarship” to attend Hope. </a:t>
            </a:r>
            <a:endParaRPr/>
          </a:p>
          <a:p>
            <a:pPr marL="914400" lvl="1" indent="-317500" algn="l" rtl="0">
              <a:spcBef>
                <a:spcPts val="0"/>
              </a:spcBef>
              <a:spcAft>
                <a:spcPts val="0"/>
              </a:spcAft>
              <a:buSzPts val="1400"/>
              <a:buChar char="○"/>
            </a:pPr>
            <a:r>
              <a:rPr lang="en"/>
              <a:t>Aaron’s family pays $2,400 out of pocket (everyone pays something)</a:t>
            </a:r>
            <a:endParaRPr/>
          </a:p>
          <a:p>
            <a:pPr marL="914400" lvl="1" indent="-317500" algn="l" rtl="0">
              <a:spcBef>
                <a:spcPts val="0"/>
              </a:spcBef>
              <a:spcAft>
                <a:spcPts val="0"/>
              </a:spcAft>
              <a:buSzPts val="1400"/>
              <a:buChar char="○"/>
            </a:pPr>
            <a:r>
              <a:rPr lang="en"/>
              <a:t>Aaron receives $4,000 in additional financial aid from Hope’s other funding sources</a:t>
            </a:r>
            <a:endParaRPr/>
          </a:p>
          <a:p>
            <a:pPr marL="1371600" lvl="2" indent="-317500" algn="l" rtl="0">
              <a:spcBef>
                <a:spcPts val="0"/>
              </a:spcBef>
              <a:spcAft>
                <a:spcPts val="0"/>
              </a:spcAft>
              <a:buSzPts val="1400"/>
              <a:buChar char="■"/>
            </a:pPr>
            <a:r>
              <a:rPr lang="en"/>
              <a:t>EG: An incredible bike ride across the country.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p:nvPr/>
        </p:nvSpPr>
        <p:spPr>
          <a:xfrm>
            <a:off x="4572000" y="0"/>
            <a:ext cx="4572000" cy="51435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3"/>
          <p:cNvSpPr txBox="1">
            <a:spLocks noGrp="1"/>
          </p:cNvSpPr>
          <p:nvPr>
            <p:ph type="title"/>
          </p:nvPr>
        </p:nvSpPr>
        <p:spPr>
          <a:xfrm>
            <a:off x="198175" y="785725"/>
            <a:ext cx="36783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800"/>
              <a:t>School Profile: Manley</a:t>
            </a:r>
            <a:endParaRPr sz="1800"/>
          </a:p>
        </p:txBody>
      </p:sp>
      <p:sp>
        <p:nvSpPr>
          <p:cNvPr id="135" name="Google Shape;135;p23"/>
          <p:cNvSpPr txBox="1">
            <a:spLocks noGrp="1"/>
          </p:cNvSpPr>
          <p:nvPr>
            <p:ph type="body" idx="1"/>
          </p:nvPr>
        </p:nvSpPr>
        <p:spPr>
          <a:xfrm>
            <a:off x="198175" y="1208575"/>
            <a:ext cx="2863200" cy="1643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SzPts val="1500"/>
              <a:buChar char="●"/>
            </a:pPr>
            <a:r>
              <a:rPr lang="en" sz="1500"/>
              <a:t>Capacity: 1,200</a:t>
            </a:r>
            <a:endParaRPr sz="1500"/>
          </a:p>
          <a:p>
            <a:pPr marL="457200" lvl="0" indent="-323850" algn="l" rtl="0">
              <a:spcBef>
                <a:spcPts val="0"/>
              </a:spcBef>
              <a:spcAft>
                <a:spcPts val="0"/>
              </a:spcAft>
              <a:buSzPts val="1500"/>
              <a:buChar char="●"/>
            </a:pPr>
            <a:r>
              <a:rPr lang="en" sz="1500"/>
              <a:t>Enrollment: ___</a:t>
            </a:r>
            <a:endParaRPr sz="1500"/>
          </a:p>
          <a:p>
            <a:pPr marL="457200" lvl="0" indent="-323850" algn="l" rtl="0">
              <a:spcBef>
                <a:spcPts val="0"/>
              </a:spcBef>
              <a:spcAft>
                <a:spcPts val="0"/>
              </a:spcAft>
              <a:buSzPts val="1500"/>
              <a:buChar char="●"/>
            </a:pPr>
            <a:r>
              <a:rPr lang="en" sz="1300" u="sng">
                <a:solidFill>
                  <a:schemeClr val="hlink"/>
                </a:solidFill>
                <a:hlinkClick r:id="rId3"/>
              </a:rPr>
              <a:t>Manley is spending ~ $40,000 per student (Link)</a:t>
            </a:r>
            <a:r>
              <a:rPr lang="en" sz="1300"/>
              <a:t>.</a:t>
            </a:r>
            <a:endParaRPr sz="1300"/>
          </a:p>
          <a:p>
            <a:pPr marL="457200" lvl="0" indent="-311150" algn="l" rtl="0">
              <a:spcBef>
                <a:spcPts val="0"/>
              </a:spcBef>
              <a:spcAft>
                <a:spcPts val="0"/>
              </a:spcAft>
              <a:buSzPts val="1300"/>
              <a:buChar char="●"/>
            </a:pPr>
            <a:r>
              <a:rPr lang="en" sz="1300"/>
              <a:t>Extracurriculars</a:t>
            </a:r>
            <a:endParaRPr sz="1300"/>
          </a:p>
        </p:txBody>
      </p:sp>
      <p:pic>
        <p:nvPicPr>
          <p:cNvPr id="136" name="Google Shape;136;p23"/>
          <p:cNvPicPr preferRelativeResize="0"/>
          <p:nvPr/>
        </p:nvPicPr>
        <p:blipFill>
          <a:blip r:embed="rId4">
            <a:alphaModFix/>
          </a:blip>
          <a:stretch>
            <a:fillRect/>
          </a:stretch>
        </p:blipFill>
        <p:spPr>
          <a:xfrm>
            <a:off x="5055751" y="2687151"/>
            <a:ext cx="3847337" cy="1938000"/>
          </a:xfrm>
          <a:prstGeom prst="rect">
            <a:avLst/>
          </a:prstGeom>
          <a:noFill/>
          <a:ln w="9525" cap="flat" cmpd="sng">
            <a:solidFill>
              <a:schemeClr val="lt1"/>
            </a:solidFill>
            <a:prstDash val="solid"/>
            <a:round/>
            <a:headEnd type="none" w="sm" len="sm"/>
            <a:tailEnd type="none" w="sm" len="sm"/>
          </a:ln>
        </p:spPr>
      </p:pic>
      <p:pic>
        <p:nvPicPr>
          <p:cNvPr id="137" name="Google Shape;137;p23"/>
          <p:cNvPicPr preferRelativeResize="0"/>
          <p:nvPr/>
        </p:nvPicPr>
        <p:blipFill>
          <a:blip r:embed="rId5">
            <a:alphaModFix/>
          </a:blip>
          <a:stretch>
            <a:fillRect/>
          </a:stretch>
        </p:blipFill>
        <p:spPr>
          <a:xfrm>
            <a:off x="5055750" y="229950"/>
            <a:ext cx="3847350" cy="2324700"/>
          </a:xfrm>
          <a:prstGeom prst="rect">
            <a:avLst/>
          </a:prstGeom>
          <a:noFill/>
          <a:ln w="9525" cap="flat" cmpd="sng">
            <a:solidFill>
              <a:schemeClr val="lt1"/>
            </a:solidFill>
            <a:prstDash val="solid"/>
            <a:round/>
            <a:headEnd type="none" w="sm" len="sm"/>
            <a:tailEnd type="none" w="sm" len="sm"/>
          </a:ln>
        </p:spPr>
      </p:pic>
      <p:sp>
        <p:nvSpPr>
          <p:cNvPr id="138" name="Google Shape;138;p23"/>
          <p:cNvSpPr txBox="1"/>
          <p:nvPr/>
        </p:nvSpPr>
        <p:spPr>
          <a:xfrm>
            <a:off x="5249763" y="4697101"/>
            <a:ext cx="3459300" cy="446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u="sng">
                <a:solidFill>
                  <a:schemeClr val="hlink"/>
                </a:solidFill>
                <a:hlinkClick r:id="rId6"/>
              </a:rPr>
              <a:t>Documentary Trailer Link</a:t>
            </a:r>
            <a:endParaRPr/>
          </a:p>
          <a:p>
            <a:pPr marL="0" lvl="0" indent="0" algn="ctr" rtl="0">
              <a:spcBef>
                <a:spcPts val="0"/>
              </a:spcBef>
              <a:spcAft>
                <a:spcPts val="0"/>
              </a:spcAft>
              <a:buNone/>
            </a:pPr>
            <a:endParaRPr/>
          </a:p>
        </p:txBody>
      </p:sp>
      <p:sp>
        <p:nvSpPr>
          <p:cNvPr id="139" name="Google Shape;139;p23"/>
          <p:cNvSpPr txBox="1">
            <a:spLocks noGrp="1"/>
          </p:cNvSpPr>
          <p:nvPr>
            <p:ph type="title"/>
          </p:nvPr>
        </p:nvSpPr>
        <p:spPr>
          <a:xfrm>
            <a:off x="200425" y="2851963"/>
            <a:ext cx="3144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820"/>
              <a:t>Student Profile: Treville</a:t>
            </a:r>
            <a:endParaRPr sz="1820"/>
          </a:p>
        </p:txBody>
      </p:sp>
      <p:sp>
        <p:nvSpPr>
          <p:cNvPr id="140" name="Google Shape;140;p23"/>
          <p:cNvSpPr txBox="1">
            <a:spLocks noGrp="1"/>
          </p:cNvSpPr>
          <p:nvPr>
            <p:ph type="body" idx="1"/>
          </p:nvPr>
        </p:nvSpPr>
        <p:spPr>
          <a:xfrm>
            <a:off x="200425" y="3307400"/>
            <a:ext cx="2955900" cy="1938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sz="1600"/>
              <a:t>Hope 2020</a:t>
            </a:r>
            <a:endParaRPr sz="1600"/>
          </a:p>
          <a:p>
            <a:pPr marL="457200" lvl="0" indent="-330200" algn="l" rtl="0">
              <a:spcBef>
                <a:spcPts val="0"/>
              </a:spcBef>
              <a:spcAft>
                <a:spcPts val="0"/>
              </a:spcAft>
              <a:buSzPts val="1600"/>
              <a:buChar char="●"/>
            </a:pPr>
            <a:r>
              <a:rPr lang="en" sz="1600"/>
              <a:t>U Chicago 2024</a:t>
            </a:r>
            <a:endParaRPr sz="1600"/>
          </a:p>
          <a:p>
            <a:pPr marL="457200" lvl="0" indent="-317500" algn="l" rtl="0">
              <a:spcBef>
                <a:spcPts val="0"/>
              </a:spcBef>
              <a:spcAft>
                <a:spcPts val="0"/>
              </a:spcAft>
              <a:buSzPts val="1400"/>
              <a:buChar char="●"/>
            </a:pPr>
            <a:r>
              <a:rPr lang="en" sz="1400" u="sng">
                <a:solidFill>
                  <a:schemeClr val="hlink"/>
                </a:solidFill>
                <a:hlinkClick r:id="rId7"/>
              </a:rPr>
              <a:t>Treville Hilton's Story</a:t>
            </a:r>
            <a:r>
              <a:rPr lang="en" sz="1400"/>
              <a:t> </a:t>
            </a:r>
            <a:endParaRPr sz="1400"/>
          </a:p>
          <a:p>
            <a:pPr marL="914400" lvl="1" indent="-317500" algn="l" rtl="0">
              <a:spcBef>
                <a:spcPts val="0"/>
              </a:spcBef>
              <a:spcAft>
                <a:spcPts val="0"/>
              </a:spcAft>
              <a:buSzPts val="1400"/>
              <a:buChar char="○"/>
            </a:pPr>
            <a:r>
              <a:rPr lang="en"/>
              <a:t>Two sets of Twins</a:t>
            </a:r>
            <a:endParaRPr/>
          </a:p>
          <a:p>
            <a:pPr marL="914400" lvl="1" indent="-317500" algn="l" rtl="0">
              <a:spcBef>
                <a:spcPts val="0"/>
              </a:spcBef>
              <a:spcAft>
                <a:spcPts val="0"/>
              </a:spcAft>
              <a:buSzPts val="1400"/>
              <a:buChar char="○"/>
            </a:pPr>
            <a:r>
              <a:rPr lang="en"/>
              <a:t>Menards and Enrollment Fees</a:t>
            </a:r>
            <a:endParaRPr/>
          </a:p>
        </p:txBody>
      </p:sp>
      <p:sp>
        <p:nvSpPr>
          <p:cNvPr id="141" name="Google Shape;141;p23"/>
          <p:cNvSpPr txBox="1"/>
          <p:nvPr/>
        </p:nvSpPr>
        <p:spPr>
          <a:xfrm>
            <a:off x="198175" y="229950"/>
            <a:ext cx="8512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u="sng">
                <a:solidFill>
                  <a:schemeClr val="dk1"/>
                </a:solidFill>
              </a:rPr>
              <a:t>Why would a student pursue Hope? </a:t>
            </a:r>
            <a:endParaRPr sz="2000" u="sng">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Why would a student pursue Hope? </a:t>
            </a:r>
            <a:endParaRPr u="sng"/>
          </a:p>
        </p:txBody>
      </p:sp>
      <p:sp>
        <p:nvSpPr>
          <p:cNvPr id="147" name="Google Shape;147;p24"/>
          <p:cNvSpPr txBox="1">
            <a:spLocks noGrp="1"/>
          </p:cNvSpPr>
          <p:nvPr>
            <p:ph type="body" idx="1"/>
          </p:nvPr>
        </p:nvSpPr>
        <p:spPr>
          <a:xfrm>
            <a:off x="26465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Many neighborhoods and Public Schools options are tough:</a:t>
            </a:r>
            <a:endParaRPr/>
          </a:p>
          <a:p>
            <a:pPr marL="457200" lvl="0" indent="-342900" algn="l" rtl="0">
              <a:spcBef>
                <a:spcPts val="1200"/>
              </a:spcBef>
              <a:spcAft>
                <a:spcPts val="0"/>
              </a:spcAft>
              <a:buSzPts val="1800"/>
              <a:buChar char="●"/>
            </a:pPr>
            <a:r>
              <a:rPr lang="en" u="sng">
                <a:solidFill>
                  <a:schemeClr val="hlink"/>
                </a:solidFill>
                <a:hlinkClick r:id="rId3"/>
              </a:rPr>
              <a:t>Halloween Shooting at a Vigil, 2022</a:t>
            </a:r>
            <a:endParaRPr/>
          </a:p>
          <a:p>
            <a:pPr marL="457200" lvl="0" indent="-342900" algn="l" rtl="0">
              <a:spcBef>
                <a:spcPts val="0"/>
              </a:spcBef>
              <a:spcAft>
                <a:spcPts val="0"/>
              </a:spcAft>
              <a:buSzPts val="1800"/>
              <a:buChar char="●"/>
            </a:pPr>
            <a:r>
              <a:rPr lang="en"/>
              <a:t>Harper High</a:t>
            </a:r>
            <a:endParaRPr/>
          </a:p>
          <a:p>
            <a:pPr marL="914400" lvl="1" indent="-304800" algn="l" rtl="0">
              <a:lnSpc>
                <a:spcPct val="150000"/>
              </a:lnSpc>
              <a:spcBef>
                <a:spcPts val="0"/>
              </a:spcBef>
              <a:spcAft>
                <a:spcPts val="0"/>
              </a:spcAft>
              <a:buSzPts val="1200"/>
              <a:buChar char="○"/>
            </a:pPr>
            <a:r>
              <a:rPr lang="en" sz="1200">
                <a:solidFill>
                  <a:schemeClr val="dk1"/>
                </a:solidFill>
              </a:rPr>
              <a:t>In the 2012, 29 students were shot. 8 were killed (Harper High School). </a:t>
            </a:r>
            <a:r>
              <a:rPr lang="en" sz="1200" u="sng">
                <a:solidFill>
                  <a:schemeClr val="accent5"/>
                </a:solidFill>
                <a:hlinkClick r:id="rId4">
                  <a:extLst>
                    <a:ext uri="{A12FA001-AC4F-418D-AE19-62706E023703}">
                      <ahyp:hlinkClr xmlns:ahyp="http://schemas.microsoft.com/office/drawing/2018/hyperlinkcolor" val="tx"/>
                    </a:ext>
                  </a:extLst>
                </a:hlinkClick>
              </a:rPr>
              <a:t>(Link).</a:t>
            </a:r>
            <a:r>
              <a:rPr lang="en" sz="1200">
                <a:solidFill>
                  <a:schemeClr val="dk1"/>
                </a:solidFill>
              </a:rPr>
              <a:t> </a:t>
            </a:r>
            <a:r>
              <a:rPr lang="en" sz="1200" u="sng">
                <a:solidFill>
                  <a:schemeClr val="accent5"/>
                </a:solidFill>
                <a:hlinkClick r:id="rId5">
                  <a:extLst>
                    <a:ext uri="{A12FA001-AC4F-418D-AE19-62706E023703}">
                      <ahyp:hlinkClr xmlns:ahyp="http://schemas.microsoft.com/office/drawing/2018/hyperlinkcolor" val="tx"/>
                    </a:ext>
                  </a:extLst>
                </a:hlinkClick>
              </a:rPr>
              <a:t>Transcript Link.</a:t>
            </a:r>
            <a:r>
              <a:rPr lang="en" sz="1200"/>
              <a:t> </a:t>
            </a:r>
            <a:endParaRPr sz="1200">
              <a:solidFill>
                <a:schemeClr val="dk1"/>
              </a:solidFill>
            </a:endParaRPr>
          </a:p>
          <a:p>
            <a:pPr marL="914400" lvl="1" indent="-304800" algn="l" rtl="0">
              <a:lnSpc>
                <a:spcPct val="150000"/>
              </a:lnSpc>
              <a:spcBef>
                <a:spcPts val="0"/>
              </a:spcBef>
              <a:spcAft>
                <a:spcPts val="0"/>
              </a:spcAft>
              <a:buSzPts val="1200"/>
              <a:buChar char="○"/>
            </a:pPr>
            <a:r>
              <a:rPr lang="en" sz="1200">
                <a:solidFill>
                  <a:schemeClr val="dk1"/>
                </a:solidFill>
              </a:rPr>
              <a:t>In 2007, the school had 1,100 fights during the school year. </a:t>
            </a:r>
            <a:r>
              <a:rPr lang="en" sz="1200" u="sng">
                <a:solidFill>
                  <a:schemeClr val="accent5"/>
                </a:solidFill>
                <a:hlinkClick r:id="rId6">
                  <a:extLst>
                    <a:ext uri="{A12FA001-AC4F-418D-AE19-62706E023703}">
                      <ahyp:hlinkClr xmlns:ahyp="http://schemas.microsoft.com/office/drawing/2018/hyperlinkcolor" val="tx"/>
                    </a:ext>
                  </a:extLst>
                </a:hlinkClick>
              </a:rPr>
              <a:t>Arne Duncan helped with Harper's "turnaround" effort. This article helps shed light on how DIFFICULT turning around a tough school can be.</a:t>
            </a:r>
            <a:endParaRPr sz="1200">
              <a:solidFill>
                <a:schemeClr val="dk1"/>
              </a:solidFill>
            </a:endParaRPr>
          </a:p>
          <a:p>
            <a:pPr marL="914400" lvl="1" indent="-304800" algn="l" rtl="0">
              <a:lnSpc>
                <a:spcPct val="150000"/>
              </a:lnSpc>
              <a:spcBef>
                <a:spcPts val="0"/>
              </a:spcBef>
              <a:spcAft>
                <a:spcPts val="0"/>
              </a:spcAft>
              <a:buSzPts val="1200"/>
              <a:buChar char="○"/>
            </a:pPr>
            <a:r>
              <a:rPr lang="en" sz="1200">
                <a:solidFill>
                  <a:schemeClr val="dk1"/>
                </a:solidFill>
              </a:rPr>
              <a:t>A tale of two cities: : </a:t>
            </a:r>
            <a:r>
              <a:rPr lang="en" sz="1200" u="sng">
                <a:solidFill>
                  <a:schemeClr val="hlink"/>
                </a:solidFill>
                <a:hlinkClick r:id="rId7"/>
              </a:rPr>
              <a:t>Oprah's 2006 video of Nequa Valley (Naperville) vs. Harper High (Chicago) Realities</a:t>
            </a:r>
            <a:endParaRPr sz="1200"/>
          </a:p>
          <a:p>
            <a:pPr marL="1371600" lvl="2" indent="-304800" algn="l" rtl="0">
              <a:lnSpc>
                <a:spcPct val="150000"/>
              </a:lnSpc>
              <a:spcBef>
                <a:spcPts val="0"/>
              </a:spcBef>
              <a:spcAft>
                <a:spcPts val="0"/>
              </a:spcAft>
              <a:buSzPts val="1200"/>
              <a:buChar char="■"/>
            </a:pPr>
            <a:r>
              <a:rPr lang="en" sz="1200">
                <a:solidFill>
                  <a:schemeClr val="dk1"/>
                </a:solidFill>
              </a:rPr>
              <a:t>Fifteen years later (2021), 19 seniors graduated from Harper High, then the school closed. Permanently. </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p:nvPr/>
        </p:nvSpPr>
        <p:spPr>
          <a:xfrm>
            <a:off x="4385875" y="-465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5"/>
          <p:cNvSpPr txBox="1">
            <a:spLocks noGrp="1"/>
          </p:cNvSpPr>
          <p:nvPr>
            <p:ph type="title"/>
          </p:nvPr>
        </p:nvSpPr>
        <p:spPr>
          <a:xfrm>
            <a:off x="79550" y="66300"/>
            <a:ext cx="3775200" cy="48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920" u="sng"/>
              <a:t>Local CPS Enrollment Numbers</a:t>
            </a:r>
            <a:endParaRPr sz="1920" u="sng"/>
          </a:p>
        </p:txBody>
      </p:sp>
      <p:pic>
        <p:nvPicPr>
          <p:cNvPr id="154" name="Google Shape;154;p25"/>
          <p:cNvPicPr preferRelativeResize="0"/>
          <p:nvPr/>
        </p:nvPicPr>
        <p:blipFill rotWithShape="1">
          <a:blip r:embed="rId3">
            <a:alphaModFix/>
          </a:blip>
          <a:srcRect l="11134"/>
          <a:stretch/>
        </p:blipFill>
        <p:spPr>
          <a:xfrm>
            <a:off x="4538100" y="172650"/>
            <a:ext cx="4504550" cy="4798198"/>
          </a:xfrm>
          <a:prstGeom prst="rect">
            <a:avLst/>
          </a:prstGeom>
          <a:noFill/>
          <a:ln>
            <a:noFill/>
          </a:ln>
        </p:spPr>
      </p:pic>
      <p:sp>
        <p:nvSpPr>
          <p:cNvPr id="155" name="Google Shape;155;p25"/>
          <p:cNvSpPr/>
          <p:nvPr/>
        </p:nvSpPr>
        <p:spPr>
          <a:xfrm>
            <a:off x="6914025" y="240522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1</a:t>
            </a:r>
            <a:endParaRPr sz="900"/>
          </a:p>
        </p:txBody>
      </p:sp>
      <p:graphicFrame>
        <p:nvGraphicFramePr>
          <p:cNvPr id="156" name="Google Shape;156;p25"/>
          <p:cNvGraphicFramePr/>
          <p:nvPr/>
        </p:nvGraphicFramePr>
        <p:xfrm>
          <a:off x="173513" y="648870"/>
          <a:ext cx="3587275" cy="4205910"/>
        </p:xfrm>
        <a:graphic>
          <a:graphicData uri="http://schemas.openxmlformats.org/drawingml/2006/table">
            <a:tbl>
              <a:tblPr>
                <a:noFill/>
                <a:tableStyleId>{FB88457E-907F-4E24-8AC5-B232DC28AE17}</a:tableStyleId>
              </a:tblPr>
              <a:tblGrid>
                <a:gridCol w="551100">
                  <a:extLst>
                    <a:ext uri="{9D8B030D-6E8A-4147-A177-3AD203B41FA5}">
                      <a16:colId xmlns:a16="http://schemas.microsoft.com/office/drawing/2014/main" val="20000"/>
                    </a:ext>
                  </a:extLst>
                </a:gridCol>
                <a:gridCol w="1638750">
                  <a:extLst>
                    <a:ext uri="{9D8B030D-6E8A-4147-A177-3AD203B41FA5}">
                      <a16:colId xmlns:a16="http://schemas.microsoft.com/office/drawing/2014/main" val="20001"/>
                    </a:ext>
                  </a:extLst>
                </a:gridCol>
                <a:gridCol w="734625">
                  <a:extLst>
                    <a:ext uri="{9D8B030D-6E8A-4147-A177-3AD203B41FA5}">
                      <a16:colId xmlns:a16="http://schemas.microsoft.com/office/drawing/2014/main" val="20002"/>
                    </a:ext>
                  </a:extLst>
                </a:gridCol>
                <a:gridCol w="662800">
                  <a:extLst>
                    <a:ext uri="{9D8B030D-6E8A-4147-A177-3AD203B41FA5}">
                      <a16:colId xmlns:a16="http://schemas.microsoft.com/office/drawing/2014/main" val="20003"/>
                    </a:ext>
                  </a:extLst>
                </a:gridCol>
              </a:tblGrid>
              <a:tr h="336000">
                <a:tc>
                  <a:txBody>
                    <a:bodyPr/>
                    <a:lstStyle/>
                    <a:p>
                      <a:pPr marL="0" lvl="0" indent="0" algn="l" rtl="0">
                        <a:spcBef>
                          <a:spcPts val="0"/>
                        </a:spcBef>
                        <a:spcAft>
                          <a:spcPts val="0"/>
                        </a:spcAft>
                        <a:buNone/>
                      </a:pP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School</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2015</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2022</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36000">
                <a:tc>
                  <a:txBody>
                    <a:bodyPr/>
                    <a:lstStyle/>
                    <a:p>
                      <a:pPr marL="0" lvl="0" indent="0" algn="l" rtl="0">
                        <a:spcBef>
                          <a:spcPts val="0"/>
                        </a:spcBef>
                        <a:spcAft>
                          <a:spcPts val="0"/>
                        </a:spcAft>
                        <a:buNone/>
                      </a:pPr>
                      <a:r>
                        <a:rPr lang="en" sz="1200">
                          <a:solidFill>
                            <a:schemeClr val="dk1"/>
                          </a:solidFill>
                        </a:rPr>
                        <a:t>1</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Manley</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356</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75</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36000">
                <a:tc>
                  <a:txBody>
                    <a:bodyPr/>
                    <a:lstStyle/>
                    <a:p>
                      <a:pPr marL="0" lvl="0" indent="0" algn="l" rtl="0">
                        <a:spcBef>
                          <a:spcPts val="0"/>
                        </a:spcBef>
                        <a:spcAft>
                          <a:spcPts val="0"/>
                        </a:spcAft>
                        <a:buNone/>
                      </a:pPr>
                      <a:r>
                        <a:rPr lang="en" sz="1200">
                          <a:solidFill>
                            <a:schemeClr val="dk1"/>
                          </a:solidFill>
                        </a:rPr>
                        <a:t>2</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Noble DRW</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463</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340</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36000">
                <a:tc>
                  <a:txBody>
                    <a:bodyPr/>
                    <a:lstStyle/>
                    <a:p>
                      <a:pPr marL="0" lvl="0" indent="0" algn="l" rtl="0">
                        <a:spcBef>
                          <a:spcPts val="0"/>
                        </a:spcBef>
                        <a:spcAft>
                          <a:spcPts val="0"/>
                        </a:spcAft>
                        <a:buNone/>
                      </a:pPr>
                      <a:r>
                        <a:rPr lang="en" sz="1200">
                          <a:solidFill>
                            <a:schemeClr val="dk1"/>
                          </a:solidFill>
                        </a:rPr>
                        <a:t>3</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Collins </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419</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214</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10725">
                <a:tc>
                  <a:txBody>
                    <a:bodyPr/>
                    <a:lstStyle/>
                    <a:p>
                      <a:pPr marL="0" lvl="0" indent="0" algn="l" rtl="0">
                        <a:spcBef>
                          <a:spcPts val="0"/>
                        </a:spcBef>
                        <a:spcAft>
                          <a:spcPts val="0"/>
                        </a:spcAft>
                        <a:buNone/>
                      </a:pPr>
                      <a:r>
                        <a:rPr lang="en" sz="1200">
                          <a:solidFill>
                            <a:schemeClr val="dk1"/>
                          </a:solidFill>
                        </a:rPr>
                        <a:t>4</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North Lawndale - Christiana</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411</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314</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36000">
                <a:tc>
                  <a:txBody>
                    <a:bodyPr/>
                    <a:lstStyle/>
                    <a:p>
                      <a:pPr marL="0" lvl="0" indent="0" algn="l" rtl="0">
                        <a:spcBef>
                          <a:spcPts val="0"/>
                        </a:spcBef>
                        <a:spcAft>
                          <a:spcPts val="0"/>
                        </a:spcAft>
                        <a:buNone/>
                      </a:pPr>
                      <a:r>
                        <a:rPr lang="en" sz="1200">
                          <a:solidFill>
                            <a:schemeClr val="dk1"/>
                          </a:solidFill>
                        </a:rPr>
                        <a:t>5</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Marshall</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514</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193</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336000">
                <a:tc>
                  <a:txBody>
                    <a:bodyPr/>
                    <a:lstStyle/>
                    <a:p>
                      <a:pPr marL="0" lvl="0" indent="0" algn="l" rtl="0">
                        <a:spcBef>
                          <a:spcPts val="0"/>
                        </a:spcBef>
                        <a:spcAft>
                          <a:spcPts val="0"/>
                        </a:spcAft>
                        <a:buNone/>
                      </a:pPr>
                      <a:r>
                        <a:rPr lang="en" sz="1200">
                          <a:solidFill>
                            <a:schemeClr val="dk1"/>
                          </a:solidFill>
                        </a:rPr>
                        <a:t>6</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Al Raby</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488</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173</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336000">
                <a:tc>
                  <a:txBody>
                    <a:bodyPr/>
                    <a:lstStyle/>
                    <a:p>
                      <a:pPr marL="0" lvl="0" indent="0" algn="l" rtl="0">
                        <a:spcBef>
                          <a:spcPts val="0"/>
                        </a:spcBef>
                        <a:spcAft>
                          <a:spcPts val="0"/>
                        </a:spcAft>
                        <a:buNone/>
                      </a:pPr>
                      <a:r>
                        <a:rPr lang="en" sz="1200">
                          <a:solidFill>
                            <a:schemeClr val="dk1"/>
                          </a:solidFill>
                        </a:rPr>
                        <a:t>7</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Rowe Clark</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624</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371</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36000">
                <a:tc>
                  <a:txBody>
                    <a:bodyPr/>
                    <a:lstStyle/>
                    <a:p>
                      <a:pPr marL="0" lvl="0" indent="0" algn="l" rtl="0">
                        <a:spcBef>
                          <a:spcPts val="0"/>
                        </a:spcBef>
                        <a:spcAft>
                          <a:spcPts val="0"/>
                        </a:spcAft>
                        <a:buNone/>
                      </a:pPr>
                      <a:r>
                        <a:rPr lang="en" sz="1200">
                          <a:solidFill>
                            <a:schemeClr val="dk1"/>
                          </a:solidFill>
                        </a:rPr>
                        <a:t>8</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Spry</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186</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76</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36000">
                <a:tc>
                  <a:txBody>
                    <a:bodyPr/>
                    <a:lstStyle/>
                    <a:p>
                      <a:pPr marL="0" lvl="0" indent="0" algn="l" rtl="0">
                        <a:spcBef>
                          <a:spcPts val="0"/>
                        </a:spcBef>
                        <a:spcAft>
                          <a:spcPts val="0"/>
                        </a:spcAft>
                        <a:buNone/>
                      </a:pPr>
                      <a:r>
                        <a:rPr lang="en" sz="1200">
                          <a:solidFill>
                            <a:schemeClr val="dk1"/>
                          </a:solidFill>
                        </a:rPr>
                        <a:t>9</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Farragut</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987</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455</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336000">
                <a:tc>
                  <a:txBody>
                    <a:bodyPr/>
                    <a:lstStyle/>
                    <a:p>
                      <a:pPr marL="0" lvl="0" indent="0" algn="l" rtl="0">
                        <a:spcBef>
                          <a:spcPts val="0"/>
                        </a:spcBef>
                        <a:spcAft>
                          <a:spcPts val="0"/>
                        </a:spcAft>
                        <a:buNone/>
                      </a:pPr>
                      <a:r>
                        <a:rPr lang="en" sz="1200">
                          <a:solidFill>
                            <a:schemeClr val="dk1"/>
                          </a:solidFill>
                        </a:rPr>
                        <a:t>10</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Instituto Health</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769</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618</a:t>
                      </a:r>
                      <a:endParaRPr sz="1200">
                        <a:solidFill>
                          <a:schemeClr val="dk1"/>
                        </a:solidFill>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157" name="Google Shape;157;p25"/>
          <p:cNvSpPr/>
          <p:nvPr/>
        </p:nvSpPr>
        <p:spPr>
          <a:xfrm>
            <a:off x="6384850" y="176927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5</a:t>
            </a:r>
            <a:endParaRPr sz="900"/>
          </a:p>
        </p:txBody>
      </p:sp>
      <p:sp>
        <p:nvSpPr>
          <p:cNvPr id="158" name="Google Shape;158;p25"/>
          <p:cNvSpPr/>
          <p:nvPr/>
        </p:nvSpPr>
        <p:spPr>
          <a:xfrm>
            <a:off x="6155950" y="2580850"/>
            <a:ext cx="228900" cy="2715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solidFill>
                  <a:srgbClr val="FFFFFF"/>
                </a:solidFill>
                <a:highlight>
                  <a:srgbClr val="4A86E8"/>
                </a:highlight>
              </a:rPr>
              <a:t>2</a:t>
            </a:r>
            <a:endParaRPr sz="900">
              <a:solidFill>
                <a:srgbClr val="FFFFFF"/>
              </a:solidFill>
              <a:highlight>
                <a:srgbClr val="4A86E8"/>
              </a:highlight>
            </a:endParaRPr>
          </a:p>
        </p:txBody>
      </p:sp>
      <p:sp>
        <p:nvSpPr>
          <p:cNvPr id="159" name="Google Shape;159;p25"/>
          <p:cNvSpPr/>
          <p:nvPr/>
        </p:nvSpPr>
        <p:spPr>
          <a:xfrm>
            <a:off x="5877600" y="1064800"/>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6</a:t>
            </a:r>
            <a:endParaRPr sz="900"/>
          </a:p>
        </p:txBody>
      </p:sp>
      <p:sp>
        <p:nvSpPr>
          <p:cNvPr id="160" name="Google Shape;160;p25"/>
          <p:cNvSpPr/>
          <p:nvPr/>
        </p:nvSpPr>
        <p:spPr>
          <a:xfrm>
            <a:off x="6834825" y="308022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3</a:t>
            </a:r>
            <a:endParaRPr sz="900"/>
          </a:p>
        </p:txBody>
      </p:sp>
      <p:sp>
        <p:nvSpPr>
          <p:cNvPr id="161" name="Google Shape;161;p25"/>
          <p:cNvSpPr/>
          <p:nvPr/>
        </p:nvSpPr>
        <p:spPr>
          <a:xfrm>
            <a:off x="7247075" y="397092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a:t>
            </a:r>
            <a:endParaRPr sz="900"/>
          </a:p>
        </p:txBody>
      </p:sp>
      <p:sp>
        <p:nvSpPr>
          <p:cNvPr id="162" name="Google Shape;162;p25"/>
          <p:cNvSpPr/>
          <p:nvPr/>
        </p:nvSpPr>
        <p:spPr>
          <a:xfrm>
            <a:off x="6312575" y="3574363"/>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4</a:t>
            </a:r>
            <a:endParaRPr sz="900"/>
          </a:p>
        </p:txBody>
      </p:sp>
      <p:sp>
        <p:nvSpPr>
          <p:cNvPr id="163" name="Google Shape;163;p25"/>
          <p:cNvSpPr/>
          <p:nvPr/>
        </p:nvSpPr>
        <p:spPr>
          <a:xfrm>
            <a:off x="5702900" y="25362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7</a:t>
            </a:r>
            <a:endParaRPr sz="900"/>
          </a:p>
        </p:txBody>
      </p:sp>
      <p:sp>
        <p:nvSpPr>
          <p:cNvPr id="164" name="Google Shape;164;p25"/>
          <p:cNvSpPr txBox="1"/>
          <p:nvPr/>
        </p:nvSpPr>
        <p:spPr>
          <a:xfrm>
            <a:off x="239113" y="4789500"/>
            <a:ext cx="3851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 indicates “Options” School (Alternative Education)</a:t>
            </a:r>
            <a:endParaRPr sz="1100">
              <a:solidFill>
                <a:schemeClr val="dk1"/>
              </a:solidFill>
            </a:endParaRPr>
          </a:p>
        </p:txBody>
      </p:sp>
      <p:sp>
        <p:nvSpPr>
          <p:cNvPr id="165" name="Google Shape;165;p25"/>
          <p:cNvSpPr/>
          <p:nvPr/>
        </p:nvSpPr>
        <p:spPr>
          <a:xfrm>
            <a:off x="6792900" y="64887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a:t>
            </a:r>
            <a:endParaRPr sz="900"/>
          </a:p>
        </p:txBody>
      </p:sp>
      <p:sp>
        <p:nvSpPr>
          <p:cNvPr id="166" name="Google Shape;166;p25"/>
          <p:cNvSpPr/>
          <p:nvPr/>
        </p:nvSpPr>
        <p:spPr>
          <a:xfrm>
            <a:off x="7052475" y="458502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8</a:t>
            </a:r>
            <a:endParaRPr sz="900"/>
          </a:p>
        </p:txBody>
      </p:sp>
      <p:sp>
        <p:nvSpPr>
          <p:cNvPr id="167" name="Google Shape;167;p25"/>
          <p:cNvSpPr/>
          <p:nvPr/>
        </p:nvSpPr>
        <p:spPr>
          <a:xfrm>
            <a:off x="6312575" y="446232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9</a:t>
            </a:r>
            <a:endParaRPr sz="900"/>
          </a:p>
        </p:txBody>
      </p:sp>
      <p:sp>
        <p:nvSpPr>
          <p:cNvPr id="168" name="Google Shape;168;p25"/>
          <p:cNvSpPr/>
          <p:nvPr/>
        </p:nvSpPr>
        <p:spPr>
          <a:xfrm>
            <a:off x="7792375" y="4682525"/>
            <a:ext cx="3282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10</a:t>
            </a:r>
            <a:endParaRPr sz="900"/>
          </a:p>
        </p:txBody>
      </p:sp>
      <p:sp>
        <p:nvSpPr>
          <p:cNvPr id="169" name="Google Shape;169;p25"/>
          <p:cNvSpPr/>
          <p:nvPr/>
        </p:nvSpPr>
        <p:spPr>
          <a:xfrm>
            <a:off x="5307575" y="2965175"/>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a:t>
            </a:r>
            <a:endParaRPr sz="900"/>
          </a:p>
        </p:txBody>
      </p:sp>
      <p:sp>
        <p:nvSpPr>
          <p:cNvPr id="170" name="Google Shape;170;p25"/>
          <p:cNvSpPr/>
          <p:nvPr/>
        </p:nvSpPr>
        <p:spPr>
          <a:xfrm>
            <a:off x="8256525" y="2796350"/>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a:t>
            </a:r>
            <a:endParaRPr sz="900"/>
          </a:p>
        </p:txBody>
      </p:sp>
      <p:sp>
        <p:nvSpPr>
          <p:cNvPr id="171" name="Google Shape;171;p25"/>
          <p:cNvSpPr/>
          <p:nvPr/>
        </p:nvSpPr>
        <p:spPr>
          <a:xfrm>
            <a:off x="7792375" y="2140900"/>
            <a:ext cx="228900" cy="220200"/>
          </a:xfrm>
          <a:prstGeom prst="wedgeRect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t>#</a:t>
            </a:r>
            <a:endParaRPr sz="900"/>
          </a:p>
        </p:txBody>
      </p:sp>
      <p:sp>
        <p:nvSpPr>
          <p:cNvPr id="172" name="Google Shape;172;p25"/>
          <p:cNvSpPr txBox="1"/>
          <p:nvPr/>
        </p:nvSpPr>
        <p:spPr>
          <a:xfrm>
            <a:off x="7063725" y="833825"/>
            <a:ext cx="1941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rgbClr val="FFFFFF"/>
                </a:solidFill>
                <a:highlight>
                  <a:schemeClr val="dk1"/>
                </a:highlight>
              </a:rPr>
              <a:t>CHA West Campus</a:t>
            </a:r>
            <a:endParaRPr dirty="0">
              <a:solidFill>
                <a:srgbClr val="FFFFFF"/>
              </a:solidFill>
              <a:highlight>
                <a:schemeClr val="dk1"/>
              </a:highlight>
            </a:endParaRPr>
          </a:p>
        </p:txBody>
      </p:sp>
      <p:cxnSp>
        <p:nvCxnSpPr>
          <p:cNvPr id="173" name="Google Shape;173;p25"/>
          <p:cNvCxnSpPr/>
          <p:nvPr/>
        </p:nvCxnSpPr>
        <p:spPr>
          <a:xfrm flipH="1">
            <a:off x="7548175" y="1128175"/>
            <a:ext cx="118200" cy="1047900"/>
          </a:xfrm>
          <a:prstGeom prst="straightConnector1">
            <a:avLst/>
          </a:prstGeom>
          <a:noFill/>
          <a:ln w="9525" cap="flat" cmpd="sng">
            <a:solidFill>
              <a:srgbClr val="000000"/>
            </a:solidFill>
            <a:prstDash val="solid"/>
            <a:round/>
            <a:headEnd type="none" w="med" len="med"/>
            <a:tailEnd type="triangle" w="med" len="med"/>
          </a:ln>
        </p:spPr>
      </p:cxnSp>
      <p:pic>
        <p:nvPicPr>
          <p:cNvPr id="174" name="Google Shape;174;p25"/>
          <p:cNvPicPr preferRelativeResize="0"/>
          <p:nvPr/>
        </p:nvPicPr>
        <p:blipFill rotWithShape="1">
          <a:blip r:embed="rId4">
            <a:alphaModFix/>
          </a:blip>
          <a:srcRect l="12779" t="11947" r="6235" b="21041"/>
          <a:stretch/>
        </p:blipFill>
        <p:spPr>
          <a:xfrm>
            <a:off x="8120574" y="2524751"/>
            <a:ext cx="328200" cy="271588"/>
          </a:xfrm>
          <a:prstGeom prst="rect">
            <a:avLst/>
          </a:prstGeom>
          <a:noFill/>
          <a:ln>
            <a:noFill/>
          </a:ln>
          <a:effectLst>
            <a:outerShdw blurRad="57150" dist="19050" dir="5400000" algn="bl" rotWithShape="0">
              <a:srgbClr val="000000">
                <a:alpha val="58999"/>
              </a:srgbClr>
            </a:outerShdw>
          </a:effectLst>
        </p:spPr>
      </p:pic>
      <p:sp>
        <p:nvSpPr>
          <p:cNvPr id="175" name="Google Shape;175;p25"/>
          <p:cNvSpPr txBox="1"/>
          <p:nvPr/>
        </p:nvSpPr>
        <p:spPr>
          <a:xfrm>
            <a:off x="8256525" y="1679275"/>
            <a:ext cx="74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highlight>
                  <a:srgbClr val="000000"/>
                </a:highlight>
              </a:rPr>
              <a:t>Hope</a:t>
            </a:r>
            <a:endParaRPr>
              <a:solidFill>
                <a:schemeClr val="lt1"/>
              </a:solidFill>
              <a:highlight>
                <a:srgbClr val="000000"/>
              </a:highlight>
            </a:endParaRPr>
          </a:p>
        </p:txBody>
      </p:sp>
      <p:cxnSp>
        <p:nvCxnSpPr>
          <p:cNvPr id="176" name="Google Shape;176;p25"/>
          <p:cNvCxnSpPr/>
          <p:nvPr/>
        </p:nvCxnSpPr>
        <p:spPr>
          <a:xfrm flipH="1">
            <a:off x="8326475" y="2017450"/>
            <a:ext cx="129900" cy="467100"/>
          </a:xfrm>
          <a:prstGeom prst="straightConnector1">
            <a:avLst/>
          </a:prstGeom>
          <a:noFill/>
          <a:ln w="9525" cap="flat" cmpd="sng">
            <a:solidFill>
              <a:srgbClr val="00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1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p:nvPr/>
        </p:nvSpPr>
        <p:spPr>
          <a:xfrm>
            <a:off x="0" y="-4650"/>
            <a:ext cx="9195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6"/>
          <p:cNvPicPr preferRelativeResize="0"/>
          <p:nvPr/>
        </p:nvPicPr>
        <p:blipFill>
          <a:blip r:embed="rId3">
            <a:alphaModFix/>
          </a:blip>
          <a:stretch>
            <a:fillRect/>
          </a:stretch>
        </p:blipFill>
        <p:spPr>
          <a:xfrm>
            <a:off x="3341125" y="2818775"/>
            <a:ext cx="5758675" cy="2121700"/>
          </a:xfrm>
          <a:prstGeom prst="rect">
            <a:avLst/>
          </a:prstGeom>
          <a:noFill/>
          <a:ln w="9525" cap="flat" cmpd="sng">
            <a:solidFill>
              <a:schemeClr val="lt1"/>
            </a:solidFill>
            <a:prstDash val="solid"/>
            <a:round/>
            <a:headEnd type="none" w="sm" len="sm"/>
            <a:tailEnd type="none" w="sm" len="sm"/>
          </a:ln>
        </p:spPr>
      </p:pic>
      <p:pic>
        <p:nvPicPr>
          <p:cNvPr id="183" name="Google Shape;183;p26"/>
          <p:cNvPicPr preferRelativeResize="0"/>
          <p:nvPr/>
        </p:nvPicPr>
        <p:blipFill rotWithShape="1">
          <a:blip r:embed="rId4">
            <a:alphaModFix/>
          </a:blip>
          <a:srcRect t="15803"/>
          <a:stretch/>
        </p:blipFill>
        <p:spPr>
          <a:xfrm>
            <a:off x="4572000" y="134750"/>
            <a:ext cx="4527800" cy="2323075"/>
          </a:xfrm>
          <a:prstGeom prst="rect">
            <a:avLst/>
          </a:prstGeom>
          <a:noFill/>
          <a:ln w="9525" cap="flat" cmpd="sng">
            <a:solidFill>
              <a:schemeClr val="lt1"/>
            </a:solidFill>
            <a:prstDash val="solid"/>
            <a:round/>
            <a:headEnd type="none" w="sm" len="sm"/>
            <a:tailEnd type="none" w="sm" len="sm"/>
          </a:ln>
        </p:spPr>
      </p:pic>
      <p:pic>
        <p:nvPicPr>
          <p:cNvPr id="184" name="Google Shape;184;p26"/>
          <p:cNvPicPr preferRelativeResize="0"/>
          <p:nvPr/>
        </p:nvPicPr>
        <p:blipFill rotWithShape="1">
          <a:blip r:embed="rId5">
            <a:alphaModFix/>
          </a:blip>
          <a:srcRect b="12041"/>
          <a:stretch/>
        </p:blipFill>
        <p:spPr>
          <a:xfrm>
            <a:off x="115475" y="134750"/>
            <a:ext cx="4148625" cy="2323075"/>
          </a:xfrm>
          <a:prstGeom prst="rect">
            <a:avLst/>
          </a:prstGeom>
          <a:noFill/>
          <a:ln w="19050" cap="flat" cmpd="sng">
            <a:solidFill>
              <a:schemeClr val="lt1"/>
            </a:solidFill>
            <a:prstDash val="solid"/>
            <a:round/>
            <a:headEnd type="none" w="sm" len="sm"/>
            <a:tailEnd type="none" w="sm" len="sm"/>
          </a:ln>
        </p:spPr>
      </p:pic>
      <p:sp>
        <p:nvSpPr>
          <p:cNvPr id="185" name="Google Shape;185;p26"/>
          <p:cNvSpPr txBox="1"/>
          <p:nvPr/>
        </p:nvSpPr>
        <p:spPr>
          <a:xfrm>
            <a:off x="3517875" y="4542575"/>
            <a:ext cx="4690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highlight>
                  <a:srgbClr val="FFFFFF"/>
                </a:highlight>
              </a:rPr>
              <a:t>Manley High School. 75 Students</a:t>
            </a:r>
            <a:endParaRPr>
              <a:solidFill>
                <a:schemeClr val="dk1"/>
              </a:solidFill>
              <a:highlight>
                <a:srgbClr val="FFFFFF"/>
              </a:highlight>
            </a:endParaRPr>
          </a:p>
        </p:txBody>
      </p:sp>
      <p:sp>
        <p:nvSpPr>
          <p:cNvPr id="186" name="Google Shape;186;p26"/>
          <p:cNvSpPr txBox="1"/>
          <p:nvPr/>
        </p:nvSpPr>
        <p:spPr>
          <a:xfrm>
            <a:off x="258850" y="2057625"/>
            <a:ext cx="3581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highlight>
                  <a:srgbClr val="FFFFFF"/>
                </a:highlight>
              </a:rPr>
              <a:t>Spry High School. 76 Students. </a:t>
            </a:r>
            <a:endParaRPr>
              <a:solidFill>
                <a:schemeClr val="dk1"/>
              </a:solidFill>
              <a:highlight>
                <a:srgbClr val="FFFFFF"/>
              </a:highlight>
            </a:endParaRPr>
          </a:p>
        </p:txBody>
      </p:sp>
      <p:sp>
        <p:nvSpPr>
          <p:cNvPr id="187" name="Google Shape;187;p26"/>
          <p:cNvSpPr txBox="1"/>
          <p:nvPr/>
        </p:nvSpPr>
        <p:spPr>
          <a:xfrm>
            <a:off x="115475" y="3017725"/>
            <a:ext cx="3000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a:solidFill>
                  <a:schemeClr val="lt1"/>
                </a:solidFill>
              </a:rPr>
              <a:t>Underutilized CPS School Buildings. </a:t>
            </a:r>
            <a:endParaRPr sz="2800">
              <a:solidFill>
                <a:schemeClr val="lt1"/>
              </a:solidFill>
            </a:endParaRPr>
          </a:p>
          <a:p>
            <a:pPr marL="0" lvl="0" indent="0" algn="l" rtl="0">
              <a:spcBef>
                <a:spcPts val="0"/>
              </a:spcBef>
              <a:spcAft>
                <a:spcPts val="0"/>
              </a:spcAft>
              <a:buNone/>
            </a:pPr>
            <a:r>
              <a:rPr lang="en" sz="1600">
                <a:solidFill>
                  <a:schemeClr val="lt1"/>
                </a:solidFill>
              </a:rPr>
              <a:t>These buildings are huge. </a:t>
            </a:r>
            <a:endParaRPr sz="1600">
              <a:solidFill>
                <a:schemeClr val="lt1"/>
              </a:solidFill>
            </a:endParaRPr>
          </a:p>
        </p:txBody>
      </p:sp>
      <p:sp>
        <p:nvSpPr>
          <p:cNvPr id="188" name="Google Shape;188;p26"/>
          <p:cNvSpPr txBox="1"/>
          <p:nvPr/>
        </p:nvSpPr>
        <p:spPr>
          <a:xfrm>
            <a:off x="4680375" y="2057625"/>
            <a:ext cx="3397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highlight>
                  <a:schemeClr val="lt1"/>
                </a:highlight>
              </a:rPr>
              <a:t>Marshall High School. 193 Students</a:t>
            </a:r>
            <a:endParaRPr>
              <a:solidFill>
                <a:schemeClr val="dk1"/>
              </a:solidFill>
              <a:highlight>
                <a:schemeClr val="lt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p:nvPr/>
        </p:nvSpPr>
        <p:spPr>
          <a:xfrm>
            <a:off x="0" y="-4650"/>
            <a:ext cx="9195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7"/>
          <p:cNvSpPr txBox="1">
            <a:spLocks noGrp="1"/>
          </p:cNvSpPr>
          <p:nvPr>
            <p:ph type="body" idx="1"/>
          </p:nvPr>
        </p:nvSpPr>
        <p:spPr>
          <a:xfrm>
            <a:off x="6136588" y="784900"/>
            <a:ext cx="2559600" cy="1592100"/>
          </a:xfrm>
          <a:prstGeom prst="rect">
            <a:avLst/>
          </a:prstGeom>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None/>
            </a:pPr>
            <a:r>
              <a:rPr lang="en" sz="2800">
                <a:solidFill>
                  <a:schemeClr val="lt1"/>
                </a:solidFill>
              </a:rPr>
              <a:t>Underutilized CPS School Buildings. </a:t>
            </a:r>
            <a:endParaRPr sz="2800">
              <a:solidFill>
                <a:schemeClr val="lt1"/>
              </a:solidFill>
            </a:endParaRPr>
          </a:p>
          <a:p>
            <a:pPr marL="0" lvl="0" indent="0" algn="l" rtl="0">
              <a:lnSpc>
                <a:spcPct val="100000"/>
              </a:lnSpc>
              <a:spcBef>
                <a:spcPts val="0"/>
              </a:spcBef>
              <a:spcAft>
                <a:spcPts val="0"/>
              </a:spcAft>
              <a:buNone/>
            </a:pPr>
            <a:r>
              <a:rPr lang="en" sz="1700">
                <a:solidFill>
                  <a:schemeClr val="lt1"/>
                </a:solidFill>
              </a:rPr>
              <a:t>These buildings are huge. </a:t>
            </a:r>
            <a:endParaRPr>
              <a:solidFill>
                <a:schemeClr val="lt1"/>
              </a:solidFill>
            </a:endParaRPr>
          </a:p>
        </p:txBody>
      </p:sp>
      <p:pic>
        <p:nvPicPr>
          <p:cNvPr id="195" name="Google Shape;195;p27"/>
          <p:cNvPicPr preferRelativeResize="0"/>
          <p:nvPr/>
        </p:nvPicPr>
        <p:blipFill>
          <a:blip r:embed="rId3">
            <a:alphaModFix/>
          </a:blip>
          <a:stretch>
            <a:fillRect/>
          </a:stretch>
        </p:blipFill>
        <p:spPr>
          <a:xfrm>
            <a:off x="50825" y="42227"/>
            <a:ext cx="5687175" cy="1667873"/>
          </a:xfrm>
          <a:prstGeom prst="rect">
            <a:avLst/>
          </a:prstGeom>
          <a:noFill/>
          <a:ln w="9525" cap="flat" cmpd="sng">
            <a:solidFill>
              <a:schemeClr val="lt1"/>
            </a:solidFill>
            <a:prstDash val="solid"/>
            <a:round/>
            <a:headEnd type="none" w="sm" len="sm"/>
            <a:tailEnd type="none" w="sm" len="sm"/>
          </a:ln>
        </p:spPr>
      </p:pic>
      <p:pic>
        <p:nvPicPr>
          <p:cNvPr id="196" name="Google Shape;196;p27"/>
          <p:cNvPicPr preferRelativeResize="0"/>
          <p:nvPr/>
        </p:nvPicPr>
        <p:blipFill>
          <a:blip r:embed="rId4">
            <a:alphaModFix/>
          </a:blip>
          <a:stretch>
            <a:fillRect/>
          </a:stretch>
        </p:blipFill>
        <p:spPr>
          <a:xfrm>
            <a:off x="5738001" y="3380769"/>
            <a:ext cx="3356775" cy="1714906"/>
          </a:xfrm>
          <a:prstGeom prst="rect">
            <a:avLst/>
          </a:prstGeom>
          <a:noFill/>
          <a:ln w="9525" cap="flat" cmpd="sng">
            <a:solidFill>
              <a:schemeClr val="lt1"/>
            </a:solidFill>
            <a:prstDash val="solid"/>
            <a:round/>
            <a:headEnd type="none" w="sm" len="sm"/>
            <a:tailEnd type="none" w="sm" len="sm"/>
          </a:ln>
        </p:spPr>
      </p:pic>
      <p:pic>
        <p:nvPicPr>
          <p:cNvPr id="197" name="Google Shape;197;p27"/>
          <p:cNvPicPr preferRelativeResize="0"/>
          <p:nvPr/>
        </p:nvPicPr>
        <p:blipFill>
          <a:blip r:embed="rId5">
            <a:alphaModFix/>
          </a:blip>
          <a:stretch>
            <a:fillRect/>
          </a:stretch>
        </p:blipFill>
        <p:spPr>
          <a:xfrm>
            <a:off x="50825" y="1775675"/>
            <a:ext cx="5687175" cy="1592125"/>
          </a:xfrm>
          <a:prstGeom prst="rect">
            <a:avLst/>
          </a:prstGeom>
          <a:noFill/>
          <a:ln w="9525" cap="flat" cmpd="sng">
            <a:solidFill>
              <a:schemeClr val="lt1"/>
            </a:solidFill>
            <a:prstDash val="solid"/>
            <a:round/>
            <a:headEnd type="none" w="sm" len="sm"/>
            <a:tailEnd type="none" w="sm" len="sm"/>
          </a:ln>
        </p:spPr>
      </p:pic>
      <p:sp>
        <p:nvSpPr>
          <p:cNvPr id="198" name="Google Shape;198;p27"/>
          <p:cNvSpPr txBox="1"/>
          <p:nvPr/>
        </p:nvSpPr>
        <p:spPr>
          <a:xfrm>
            <a:off x="121188" y="1309900"/>
            <a:ext cx="5509500" cy="400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a:solidFill>
                  <a:schemeClr val="dk1"/>
                </a:solidFill>
                <a:highlight>
                  <a:srgbClr val="FFFFFF"/>
                </a:highlight>
              </a:rPr>
              <a:t>Collins High School. 214 Students (419 in 2015)</a:t>
            </a:r>
            <a:endParaRPr>
              <a:solidFill>
                <a:schemeClr val="dk1"/>
              </a:solidFill>
              <a:highlight>
                <a:srgbClr val="FFFFFF"/>
              </a:highlight>
            </a:endParaRPr>
          </a:p>
        </p:txBody>
      </p:sp>
      <p:sp>
        <p:nvSpPr>
          <p:cNvPr id="199" name="Google Shape;199;p27"/>
          <p:cNvSpPr txBox="1"/>
          <p:nvPr/>
        </p:nvSpPr>
        <p:spPr>
          <a:xfrm>
            <a:off x="213462" y="2980575"/>
            <a:ext cx="53619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a:solidFill>
                  <a:schemeClr val="dk1"/>
                </a:solidFill>
                <a:highlight>
                  <a:srgbClr val="FFFFFF"/>
                </a:highlight>
              </a:rPr>
              <a:t>Chicago Vocational. 644 Students (953 in 2015)</a:t>
            </a:r>
            <a:endParaRPr>
              <a:solidFill>
                <a:schemeClr val="dk1"/>
              </a:solidFill>
              <a:highlight>
                <a:srgbClr val="FFFFFF"/>
              </a:highlight>
            </a:endParaRPr>
          </a:p>
        </p:txBody>
      </p:sp>
      <p:sp>
        <p:nvSpPr>
          <p:cNvPr id="200" name="Google Shape;200;p27"/>
          <p:cNvSpPr txBox="1"/>
          <p:nvPr/>
        </p:nvSpPr>
        <p:spPr>
          <a:xfrm>
            <a:off x="5805300" y="4695475"/>
            <a:ext cx="3289500" cy="354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 sz="1100">
                <a:solidFill>
                  <a:schemeClr val="dk1"/>
                </a:solidFill>
                <a:highlight>
                  <a:srgbClr val="FFFFFF"/>
                </a:highlight>
              </a:rPr>
              <a:t>Orr High School. 235 Students (458 in 2015)</a:t>
            </a:r>
            <a:endParaRPr sz="1100">
              <a:solidFill>
                <a:schemeClr val="dk1"/>
              </a:solidFill>
              <a:highlight>
                <a:srgbClr val="FFFFFF"/>
              </a:highlight>
            </a:endParaRPr>
          </a:p>
        </p:txBody>
      </p:sp>
      <p:sp>
        <p:nvSpPr>
          <p:cNvPr id="201" name="Google Shape;201;p27"/>
          <p:cNvSpPr txBox="1"/>
          <p:nvPr/>
        </p:nvSpPr>
        <p:spPr>
          <a:xfrm>
            <a:off x="439800" y="3499475"/>
            <a:ext cx="4872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Many of these buildings have underutilized/extra gymnasiums. Collins has an empty swimming pool. Collins and Orr should receive grants/funding for CTE courses. It would be practical. </a:t>
            </a:r>
            <a:endParaRPr sz="1200">
              <a:solidFill>
                <a:schemeClr val="lt1"/>
              </a:solidFill>
            </a:endParaRPr>
          </a:p>
          <a:p>
            <a:pPr marL="457200" lvl="0" indent="-304800" algn="l" rtl="0">
              <a:spcBef>
                <a:spcPts val="0"/>
              </a:spcBef>
              <a:spcAft>
                <a:spcPts val="0"/>
              </a:spcAft>
              <a:buClr>
                <a:schemeClr val="lt1"/>
              </a:buClr>
              <a:buSzPts val="1200"/>
              <a:buChar char="-"/>
            </a:pPr>
            <a:r>
              <a:rPr lang="en" sz="1200">
                <a:solidFill>
                  <a:schemeClr val="lt1"/>
                </a:solidFill>
              </a:rPr>
              <a:t>Orr: ACT percentile: 12th. Percentage of students attempting to enroll in college: 28%</a:t>
            </a:r>
            <a:endParaRPr sz="1200">
              <a:solidFill>
                <a:schemeClr val="lt1"/>
              </a:solidFill>
            </a:endParaRPr>
          </a:p>
          <a:p>
            <a:pPr marL="457200" lvl="0" indent="-304800" algn="l" rtl="0">
              <a:spcBef>
                <a:spcPts val="0"/>
              </a:spcBef>
              <a:spcAft>
                <a:spcPts val="0"/>
              </a:spcAft>
              <a:buClr>
                <a:schemeClr val="lt1"/>
              </a:buClr>
              <a:buSzPts val="1200"/>
              <a:buChar char="-"/>
            </a:pPr>
            <a:r>
              <a:rPr lang="en" sz="1200">
                <a:solidFill>
                  <a:schemeClr val="lt1"/>
                </a:solidFill>
              </a:rPr>
              <a:t>Collins: ACT: 12th percentile. College enrollment attempt: 63%. Collegiate persistence data unknown. </a:t>
            </a:r>
            <a:endParaRPr>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8"/>
          <p:cNvSpPr/>
          <p:nvPr/>
        </p:nvSpPr>
        <p:spPr>
          <a:xfrm>
            <a:off x="0" y="-4650"/>
            <a:ext cx="9144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8"/>
          <p:cNvSpPr txBox="1">
            <a:spLocks noGrp="1"/>
          </p:cNvSpPr>
          <p:nvPr>
            <p:ph type="title"/>
          </p:nvPr>
        </p:nvSpPr>
        <p:spPr>
          <a:xfrm>
            <a:off x="217600" y="100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lt1"/>
                </a:solidFill>
              </a:rPr>
              <a:t>Two Schools Near Oak Park</a:t>
            </a:r>
            <a:endParaRPr u="sng">
              <a:solidFill>
                <a:schemeClr val="lt1"/>
              </a:solidFill>
            </a:endParaRPr>
          </a:p>
        </p:txBody>
      </p:sp>
      <p:graphicFrame>
        <p:nvGraphicFramePr>
          <p:cNvPr id="208" name="Google Shape;208;p28"/>
          <p:cNvGraphicFramePr/>
          <p:nvPr/>
        </p:nvGraphicFramePr>
        <p:xfrm>
          <a:off x="4090725" y="3147390"/>
          <a:ext cx="4815700" cy="1920130"/>
        </p:xfrm>
        <a:graphic>
          <a:graphicData uri="http://schemas.openxmlformats.org/drawingml/2006/table">
            <a:tbl>
              <a:tblPr>
                <a:noFill/>
                <a:tableStyleId>{FB88457E-907F-4E24-8AC5-B232DC28AE17}</a:tableStyleId>
              </a:tblPr>
              <a:tblGrid>
                <a:gridCol w="508800">
                  <a:extLst>
                    <a:ext uri="{9D8B030D-6E8A-4147-A177-3AD203B41FA5}">
                      <a16:colId xmlns:a16="http://schemas.microsoft.com/office/drawing/2014/main" val="20000"/>
                    </a:ext>
                  </a:extLst>
                </a:gridCol>
                <a:gridCol w="1327150">
                  <a:extLst>
                    <a:ext uri="{9D8B030D-6E8A-4147-A177-3AD203B41FA5}">
                      <a16:colId xmlns:a16="http://schemas.microsoft.com/office/drawing/2014/main" val="20001"/>
                    </a:ext>
                  </a:extLst>
                </a:gridCol>
                <a:gridCol w="712850">
                  <a:extLst>
                    <a:ext uri="{9D8B030D-6E8A-4147-A177-3AD203B41FA5}">
                      <a16:colId xmlns:a16="http://schemas.microsoft.com/office/drawing/2014/main" val="20002"/>
                    </a:ext>
                  </a:extLst>
                </a:gridCol>
                <a:gridCol w="569700">
                  <a:extLst>
                    <a:ext uri="{9D8B030D-6E8A-4147-A177-3AD203B41FA5}">
                      <a16:colId xmlns:a16="http://schemas.microsoft.com/office/drawing/2014/main" val="20003"/>
                    </a:ext>
                  </a:extLst>
                </a:gridCol>
                <a:gridCol w="848600">
                  <a:extLst>
                    <a:ext uri="{9D8B030D-6E8A-4147-A177-3AD203B41FA5}">
                      <a16:colId xmlns:a16="http://schemas.microsoft.com/office/drawing/2014/main" val="20004"/>
                    </a:ext>
                  </a:extLst>
                </a:gridCol>
                <a:gridCol w="848600">
                  <a:extLst>
                    <a:ext uri="{9D8B030D-6E8A-4147-A177-3AD203B41FA5}">
                      <a16:colId xmlns:a16="http://schemas.microsoft.com/office/drawing/2014/main" val="20005"/>
                    </a:ext>
                  </a:extLst>
                </a:gridCol>
              </a:tblGrid>
              <a:tr h="579075">
                <a:tc>
                  <a:txBody>
                    <a:bodyPr/>
                    <a:lstStyle/>
                    <a:p>
                      <a:pPr marL="0" lvl="0" indent="0" algn="l" rtl="0">
                        <a:spcBef>
                          <a:spcPts val="0"/>
                        </a:spcBef>
                        <a:spcAft>
                          <a:spcPts val="0"/>
                        </a:spcAft>
                        <a:buNone/>
                      </a:pP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Under-enrolled Schools</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2015</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2022</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Student</a:t>
                      </a:r>
                      <a:endParaRPr sz="1300">
                        <a:solidFill>
                          <a:schemeClr val="lt1"/>
                        </a:solidFill>
                      </a:endParaRPr>
                    </a:p>
                    <a:p>
                      <a:pPr marL="0" lvl="0" indent="0" algn="l" rtl="0">
                        <a:spcBef>
                          <a:spcPts val="0"/>
                        </a:spcBef>
                        <a:spcAft>
                          <a:spcPts val="0"/>
                        </a:spcAft>
                        <a:buNone/>
                      </a:pPr>
                      <a:r>
                        <a:rPr lang="en" sz="1300">
                          <a:solidFill>
                            <a:schemeClr val="lt1"/>
                          </a:solidFill>
                        </a:rPr>
                        <a:t>Loss</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Staff Count</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80975">
                <a:tc>
                  <a:txBody>
                    <a:bodyPr/>
                    <a:lstStyle/>
                    <a:p>
                      <a:pPr marL="0" lvl="0" indent="0" algn="l" rtl="0">
                        <a:spcBef>
                          <a:spcPts val="0"/>
                        </a:spcBef>
                        <a:spcAft>
                          <a:spcPts val="0"/>
                        </a:spcAft>
                        <a:buNone/>
                      </a:pPr>
                      <a:r>
                        <a:rPr lang="en" sz="1300">
                          <a:solidFill>
                            <a:schemeClr val="lt1"/>
                          </a:solidFill>
                        </a:rPr>
                        <a:t>1</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Douglass</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243</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34</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86%</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21</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380975">
                <a:tc>
                  <a:txBody>
                    <a:bodyPr/>
                    <a:lstStyle/>
                    <a:p>
                      <a:pPr marL="0" lvl="0" indent="0" algn="l" rtl="0">
                        <a:spcBef>
                          <a:spcPts val="0"/>
                        </a:spcBef>
                        <a:spcAft>
                          <a:spcPts val="0"/>
                        </a:spcAft>
                        <a:buNone/>
                      </a:pPr>
                      <a:r>
                        <a:rPr lang="en" sz="1300">
                          <a:solidFill>
                            <a:schemeClr val="lt1"/>
                          </a:solidFill>
                        </a:rPr>
                        <a:t>2</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Austin</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254</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182</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28%</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43</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579075">
                <a:tc>
                  <a:txBody>
                    <a:bodyPr/>
                    <a:lstStyle/>
                    <a:p>
                      <a:pPr marL="0" lvl="0" indent="0" algn="l" rtl="0">
                        <a:spcBef>
                          <a:spcPts val="0"/>
                        </a:spcBef>
                        <a:spcAft>
                          <a:spcPts val="0"/>
                        </a:spcAft>
                        <a:buNone/>
                      </a:pPr>
                      <a:r>
                        <a:rPr lang="en" sz="1300">
                          <a:solidFill>
                            <a:schemeClr val="lt1"/>
                          </a:solidFill>
                        </a:rPr>
                        <a:t>3</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Uplift Community</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326</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97</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70%</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lt1"/>
                          </a:solidFill>
                        </a:rPr>
                        <a:t>49</a:t>
                      </a:r>
                      <a:endParaRPr sz="130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209" name="Google Shape;209;p28"/>
          <p:cNvPicPr preferRelativeResize="0"/>
          <p:nvPr/>
        </p:nvPicPr>
        <p:blipFill rotWithShape="1">
          <a:blip r:embed="rId3">
            <a:alphaModFix/>
          </a:blip>
          <a:srcRect l="990" t="-4488" r="5533" b="-22302"/>
          <a:stretch/>
        </p:blipFill>
        <p:spPr>
          <a:xfrm>
            <a:off x="217600" y="672700"/>
            <a:ext cx="5749174" cy="2973250"/>
          </a:xfrm>
          <a:prstGeom prst="rect">
            <a:avLst/>
          </a:prstGeom>
          <a:noFill/>
          <a:ln>
            <a:noFill/>
          </a:ln>
          <a:effectLst>
            <a:outerShdw blurRad="57150" dist="19050" dir="5400000" algn="bl" rotWithShape="0">
              <a:srgbClr val="000000">
                <a:alpha val="50000"/>
              </a:srgbClr>
            </a:outerShdw>
          </a:effectLst>
        </p:spPr>
      </p:pic>
      <p:pic>
        <p:nvPicPr>
          <p:cNvPr id="210" name="Google Shape;210;p28"/>
          <p:cNvPicPr preferRelativeResize="0"/>
          <p:nvPr/>
        </p:nvPicPr>
        <p:blipFill rotWithShape="1">
          <a:blip r:embed="rId4">
            <a:alphaModFix/>
          </a:blip>
          <a:srcRect l="13215" t="17005" r="9319" b="20172"/>
          <a:stretch/>
        </p:blipFill>
        <p:spPr>
          <a:xfrm>
            <a:off x="260100" y="1073625"/>
            <a:ext cx="886300" cy="718775"/>
          </a:xfrm>
          <a:prstGeom prst="rect">
            <a:avLst/>
          </a:prstGeom>
          <a:noFill/>
          <a:ln>
            <a:noFill/>
          </a:ln>
        </p:spPr>
      </p:pic>
      <p:sp>
        <p:nvSpPr>
          <p:cNvPr id="211" name="Google Shape;211;p28"/>
          <p:cNvSpPr/>
          <p:nvPr/>
        </p:nvSpPr>
        <p:spPr>
          <a:xfrm>
            <a:off x="4616425" y="1936050"/>
            <a:ext cx="300300" cy="227400"/>
          </a:xfrm>
          <a:prstGeom prst="flowChartConnector">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a:off x="4271700" y="1435633"/>
            <a:ext cx="300300" cy="279000"/>
          </a:xfrm>
          <a:prstGeom prst="flowChartConnector">
            <a:avLst/>
          </a:prstGeom>
          <a:solidFill>
            <a:srgbClr val="98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9"/>
          <p:cNvSpPr txBox="1">
            <a:spLocks noGrp="1"/>
          </p:cNvSpPr>
          <p:nvPr>
            <p:ph type="title"/>
          </p:nvPr>
        </p:nvSpPr>
        <p:spPr>
          <a:xfrm>
            <a:off x="117950" y="163200"/>
            <a:ext cx="8714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u="sng"/>
              <a:t>Budgets continue to increase for CPS, but some schools CAN’T Close</a:t>
            </a:r>
            <a:endParaRPr sz="2020" u="sng"/>
          </a:p>
          <a:p>
            <a:pPr marL="0" lvl="0" indent="0" algn="l" rtl="0">
              <a:spcBef>
                <a:spcPts val="0"/>
              </a:spcBef>
              <a:spcAft>
                <a:spcPts val="0"/>
              </a:spcAft>
              <a:buSzPts val="990"/>
              <a:buNone/>
            </a:pPr>
            <a:endParaRPr sz="2520" u="sng"/>
          </a:p>
        </p:txBody>
      </p:sp>
      <p:sp>
        <p:nvSpPr>
          <p:cNvPr id="218" name="Google Shape;218;p29"/>
          <p:cNvSpPr txBox="1">
            <a:spLocks noGrp="1"/>
          </p:cNvSpPr>
          <p:nvPr>
            <p:ph type="body" idx="1"/>
          </p:nvPr>
        </p:nvSpPr>
        <p:spPr>
          <a:xfrm>
            <a:off x="4572000" y="968075"/>
            <a:ext cx="4260300" cy="37959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dirty="0"/>
              <a:t>In 2013, Mayor Rahm Emanuel closed 50 under-enrolled schools. Received huge backlash.</a:t>
            </a:r>
            <a:endParaRPr dirty="0"/>
          </a:p>
          <a:p>
            <a:pPr marL="457200" lvl="0" indent="-317500" algn="l" rtl="0">
              <a:spcBef>
                <a:spcPts val="0"/>
              </a:spcBef>
              <a:spcAft>
                <a:spcPts val="0"/>
              </a:spcAft>
              <a:buSzPts val="1400"/>
              <a:buChar char="●"/>
            </a:pPr>
            <a:r>
              <a:rPr lang="en" dirty="0"/>
              <a:t>Relevant Read: </a:t>
            </a:r>
            <a:r>
              <a:rPr lang="en" u="sng" dirty="0">
                <a:solidFill>
                  <a:schemeClr val="hlink"/>
                </a:solidFill>
                <a:hlinkClick r:id="rId3"/>
              </a:rPr>
              <a:t>Eve Ewing’s Ghosts in the Schoolyard</a:t>
            </a:r>
            <a:endParaRPr dirty="0"/>
          </a:p>
          <a:p>
            <a:pPr marL="914400" lvl="1" indent="-304800" algn="l" rtl="0">
              <a:spcBef>
                <a:spcPts val="0"/>
              </a:spcBef>
              <a:spcAft>
                <a:spcPts val="0"/>
              </a:spcAft>
              <a:buSzPts val="1200"/>
              <a:buChar char="○"/>
            </a:pPr>
            <a:r>
              <a:rPr lang="en" dirty="0"/>
              <a:t>Finance/Economics vs. Social obligations to a community</a:t>
            </a:r>
            <a:endParaRPr dirty="0"/>
          </a:p>
          <a:p>
            <a:pPr marL="0" lvl="0" indent="0" algn="l" rtl="0">
              <a:spcBef>
                <a:spcPts val="1200"/>
              </a:spcBef>
              <a:spcAft>
                <a:spcPts val="0"/>
              </a:spcAft>
              <a:buNone/>
            </a:pPr>
            <a:endParaRPr dirty="0"/>
          </a:p>
          <a:p>
            <a:pPr marL="457200" lvl="0" indent="-317500" algn="l" rtl="0">
              <a:spcBef>
                <a:spcPts val="1200"/>
              </a:spcBef>
              <a:spcAft>
                <a:spcPts val="0"/>
              </a:spcAft>
              <a:buSzPts val="1400"/>
              <a:buChar char="●"/>
            </a:pPr>
            <a:r>
              <a:rPr lang="en" u="sng" dirty="0">
                <a:solidFill>
                  <a:schemeClr val="hlink"/>
                </a:solidFill>
                <a:hlinkClick r:id="rId4"/>
              </a:rPr>
              <a:t>State law prohibits school closings in Chicago until 2025 (Link)</a:t>
            </a:r>
            <a:endParaRPr dirty="0"/>
          </a:p>
          <a:p>
            <a:pPr marL="457200" lvl="0" indent="-317500" algn="l" rtl="0">
              <a:spcBef>
                <a:spcPts val="0"/>
              </a:spcBef>
              <a:spcAft>
                <a:spcPts val="0"/>
              </a:spcAft>
              <a:buSzPts val="1400"/>
              <a:buChar char="●"/>
            </a:pPr>
            <a:r>
              <a:rPr lang="en" dirty="0"/>
              <a:t>Which schools will close? </a:t>
            </a:r>
            <a:endParaRPr dirty="0"/>
          </a:p>
        </p:txBody>
      </p:sp>
      <p:sp>
        <p:nvSpPr>
          <p:cNvPr id="219" name="Google Shape;219;p29"/>
          <p:cNvSpPr txBox="1">
            <a:spLocks noGrp="1"/>
          </p:cNvSpPr>
          <p:nvPr>
            <p:ph type="body" idx="2"/>
          </p:nvPr>
        </p:nvSpPr>
        <p:spPr>
          <a:xfrm>
            <a:off x="352175" y="827975"/>
            <a:ext cx="3965100" cy="4248900"/>
          </a:xfrm>
          <a:prstGeom prst="rect">
            <a:avLst/>
          </a:prstGeom>
        </p:spPr>
        <p:txBody>
          <a:bodyPr spcFirstLastPara="1" wrap="square" lIns="91425" tIns="91425" rIns="91425" bIns="91425" anchor="t" anchorCtr="0">
            <a:normAutofit fontScale="70000" lnSpcReduction="20000"/>
          </a:bodyPr>
          <a:lstStyle/>
          <a:p>
            <a:pPr marL="0" lvl="0" indent="0" algn="l" rtl="0">
              <a:lnSpc>
                <a:spcPct val="100000"/>
              </a:lnSpc>
              <a:spcBef>
                <a:spcPts val="0"/>
              </a:spcBef>
              <a:spcAft>
                <a:spcPts val="0"/>
              </a:spcAft>
              <a:buNone/>
            </a:pPr>
            <a:r>
              <a:rPr lang="en" sz="2652" dirty="0"/>
              <a:t>CPS Year 2003: </a:t>
            </a:r>
            <a:endParaRPr sz="2652" dirty="0"/>
          </a:p>
          <a:p>
            <a:pPr marL="457200" lvl="0" indent="-346520" algn="l" rtl="0">
              <a:lnSpc>
                <a:spcPct val="100000"/>
              </a:lnSpc>
              <a:spcBef>
                <a:spcPts val="1200"/>
              </a:spcBef>
              <a:spcAft>
                <a:spcPts val="0"/>
              </a:spcAft>
              <a:buSzPct val="100000"/>
              <a:buChar char="●"/>
            </a:pPr>
            <a:r>
              <a:rPr lang="en" sz="2652" dirty="0"/>
              <a:t>Budget: $4.6 Billion</a:t>
            </a:r>
            <a:endParaRPr sz="2652" dirty="0"/>
          </a:p>
          <a:p>
            <a:pPr marL="457200" lvl="0" indent="-346520" algn="l" rtl="0">
              <a:spcBef>
                <a:spcPts val="0"/>
              </a:spcBef>
              <a:spcAft>
                <a:spcPts val="0"/>
              </a:spcAft>
              <a:buSzPct val="100000"/>
              <a:buChar char="●"/>
            </a:pPr>
            <a:r>
              <a:rPr lang="en" sz="2652" dirty="0"/>
              <a:t>430,000</a:t>
            </a:r>
            <a:endParaRPr sz="2652" dirty="0"/>
          </a:p>
          <a:p>
            <a:pPr marL="457200" lvl="0" indent="-346520" algn="l" rtl="0">
              <a:spcBef>
                <a:spcPts val="0"/>
              </a:spcBef>
              <a:spcAft>
                <a:spcPts val="0"/>
              </a:spcAft>
              <a:buSzPct val="100000"/>
              <a:buChar char="●"/>
            </a:pPr>
            <a:r>
              <a:rPr lang="en" sz="2652" dirty="0"/>
              <a:t>Spending per student: $10,697</a:t>
            </a:r>
            <a:endParaRPr sz="2652" dirty="0"/>
          </a:p>
          <a:p>
            <a:pPr marL="0" lvl="0" indent="0" algn="l" rtl="0">
              <a:lnSpc>
                <a:spcPct val="100000"/>
              </a:lnSpc>
              <a:spcBef>
                <a:spcPts val="1200"/>
              </a:spcBef>
              <a:spcAft>
                <a:spcPts val="0"/>
              </a:spcAft>
              <a:buNone/>
            </a:pPr>
            <a:r>
              <a:rPr lang="en" sz="2652" dirty="0"/>
              <a:t>CPS 2023 </a:t>
            </a:r>
            <a:endParaRPr sz="2652" dirty="0"/>
          </a:p>
          <a:p>
            <a:pPr marL="457200" lvl="0" indent="-346520" algn="l" rtl="0">
              <a:lnSpc>
                <a:spcPct val="100000"/>
              </a:lnSpc>
              <a:spcBef>
                <a:spcPts val="1200"/>
              </a:spcBef>
              <a:spcAft>
                <a:spcPts val="0"/>
              </a:spcAft>
              <a:buSzPct val="100000"/>
              <a:buChar char="●"/>
            </a:pPr>
            <a:r>
              <a:rPr lang="en" sz="2652" dirty="0"/>
              <a:t>Budget: $9.4 Billion</a:t>
            </a:r>
            <a:endParaRPr sz="2652" dirty="0"/>
          </a:p>
          <a:p>
            <a:pPr marL="457200" lvl="0" indent="-346520" algn="l" rtl="0">
              <a:spcBef>
                <a:spcPts val="0"/>
              </a:spcBef>
              <a:spcAft>
                <a:spcPts val="0"/>
              </a:spcAft>
              <a:buSzPct val="100000"/>
              <a:buChar char="●"/>
            </a:pPr>
            <a:r>
              <a:rPr lang="en" sz="2652" dirty="0"/>
              <a:t>Students 322,000</a:t>
            </a:r>
            <a:endParaRPr sz="2652" dirty="0"/>
          </a:p>
          <a:p>
            <a:pPr marL="457200" lvl="0" indent="-346520" algn="l" rtl="0">
              <a:spcBef>
                <a:spcPts val="0"/>
              </a:spcBef>
              <a:spcAft>
                <a:spcPts val="0"/>
              </a:spcAft>
              <a:buSzPct val="100000"/>
              <a:buChar char="●"/>
            </a:pPr>
            <a:r>
              <a:rPr lang="en" sz="2652" dirty="0"/>
              <a:t>Spending per student: $29,192</a:t>
            </a:r>
            <a:endParaRPr sz="2652" dirty="0"/>
          </a:p>
          <a:p>
            <a:pPr marL="0" lvl="0" indent="0" algn="l" rtl="0">
              <a:spcBef>
                <a:spcPts val="1200"/>
              </a:spcBef>
              <a:spcAft>
                <a:spcPts val="0"/>
              </a:spcAft>
              <a:buNone/>
            </a:pPr>
            <a:endParaRPr sz="2652" dirty="0"/>
          </a:p>
          <a:p>
            <a:pPr marL="0" lvl="0" indent="0" algn="l" rtl="0">
              <a:spcBef>
                <a:spcPts val="1200"/>
              </a:spcBef>
              <a:spcAft>
                <a:spcPts val="1200"/>
              </a:spcAft>
              <a:buNone/>
            </a:pPr>
            <a:r>
              <a:rPr lang="en" sz="2652" dirty="0"/>
              <a:t>***A Charter School gets about $13,500 per high school student</a:t>
            </a:r>
            <a:endParaRPr sz="2652"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0"/>
          <p:cNvSpPr/>
          <p:nvPr/>
        </p:nvSpPr>
        <p:spPr>
          <a:xfrm>
            <a:off x="4335000" y="-465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0"/>
          <p:cNvSpPr txBox="1">
            <a:spLocks noGrp="1"/>
          </p:cNvSpPr>
          <p:nvPr>
            <p:ph type="title"/>
          </p:nvPr>
        </p:nvSpPr>
        <p:spPr>
          <a:xfrm>
            <a:off x="181500" y="166750"/>
            <a:ext cx="4390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u="sng"/>
              <a:t>“Options” Schools Have Been Replacing Under-enrolled Schools</a:t>
            </a:r>
            <a:endParaRPr sz="2220" u="sng"/>
          </a:p>
        </p:txBody>
      </p:sp>
      <p:sp>
        <p:nvSpPr>
          <p:cNvPr id="226" name="Google Shape;226;p30"/>
          <p:cNvSpPr txBox="1"/>
          <p:nvPr/>
        </p:nvSpPr>
        <p:spPr>
          <a:xfrm>
            <a:off x="181500" y="1438475"/>
            <a:ext cx="3993900" cy="278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2"/>
                </a:solidFill>
              </a:rPr>
              <a:t>“Options” are “Alternative” schools</a:t>
            </a:r>
            <a:endParaRPr>
              <a:solidFill>
                <a:schemeClr val="dk2"/>
              </a:solidFill>
            </a:endParaRPr>
          </a:p>
          <a:p>
            <a:pPr marL="457200" lvl="0" indent="-317500" algn="l" rtl="0">
              <a:lnSpc>
                <a:spcPct val="115000"/>
              </a:lnSpc>
              <a:spcBef>
                <a:spcPts val="1200"/>
              </a:spcBef>
              <a:spcAft>
                <a:spcPts val="0"/>
              </a:spcAft>
              <a:buClr>
                <a:schemeClr val="dk2"/>
              </a:buClr>
              <a:buSzPts val="1400"/>
              <a:buChar char="●"/>
            </a:pPr>
            <a:r>
              <a:rPr lang="en">
                <a:solidFill>
                  <a:schemeClr val="dk2"/>
                </a:solidFill>
              </a:rPr>
              <a:t>Currently, 10% of CPS high school students attend an alternative school.</a:t>
            </a:r>
            <a:endParaRPr>
              <a:solidFill>
                <a:schemeClr val="dk2"/>
              </a:solidFill>
            </a:endParaRPr>
          </a:p>
          <a:p>
            <a:pPr marL="457200" lvl="0" indent="-317500" algn="l" rtl="0">
              <a:lnSpc>
                <a:spcPct val="115000"/>
              </a:lnSpc>
              <a:spcBef>
                <a:spcPts val="0"/>
              </a:spcBef>
              <a:spcAft>
                <a:spcPts val="0"/>
              </a:spcAft>
              <a:buClr>
                <a:schemeClr val="dk2"/>
              </a:buClr>
              <a:buSzPts val="1400"/>
              <a:buChar char="●"/>
            </a:pPr>
            <a:r>
              <a:rPr lang="en">
                <a:solidFill>
                  <a:schemeClr val="dk2"/>
                </a:solidFill>
              </a:rPr>
              <a:t>39 Schools serving 11,000 students</a:t>
            </a:r>
            <a:endParaRPr>
              <a:solidFill>
                <a:schemeClr val="dk2"/>
              </a:solidFill>
            </a:endParaRPr>
          </a:p>
          <a:p>
            <a:pPr marL="457200" lvl="0" indent="-317500" algn="l" rtl="0">
              <a:lnSpc>
                <a:spcPct val="115000"/>
              </a:lnSpc>
              <a:spcBef>
                <a:spcPts val="0"/>
              </a:spcBef>
              <a:spcAft>
                <a:spcPts val="0"/>
              </a:spcAft>
              <a:buClr>
                <a:schemeClr val="dk2"/>
              </a:buClr>
              <a:buSzPts val="1400"/>
              <a:buChar char="●"/>
            </a:pPr>
            <a:r>
              <a:rPr lang="en">
                <a:solidFill>
                  <a:schemeClr val="dk2"/>
                </a:solidFill>
              </a:rPr>
              <a:t>39% of students who enroll will graduate  </a:t>
            </a:r>
            <a:endParaRPr>
              <a:solidFill>
                <a:schemeClr val="dk2"/>
              </a:solidFill>
            </a:endParaRPr>
          </a:p>
          <a:p>
            <a:pPr marL="457200" lvl="0" indent="-317500" algn="l" rtl="0">
              <a:lnSpc>
                <a:spcPct val="115000"/>
              </a:lnSpc>
              <a:spcBef>
                <a:spcPts val="0"/>
              </a:spcBef>
              <a:spcAft>
                <a:spcPts val="0"/>
              </a:spcAft>
              <a:buClr>
                <a:schemeClr val="dk2"/>
              </a:buClr>
              <a:buSzPts val="1400"/>
              <a:buChar char="●"/>
            </a:pPr>
            <a:r>
              <a:rPr lang="en" u="sng">
                <a:solidFill>
                  <a:schemeClr val="accent5"/>
                </a:solidFill>
                <a:hlinkClick r:id="rId3">
                  <a:extLst>
                    <a:ext uri="{A12FA001-AC4F-418D-AE19-62706E023703}">
                      <ahyp:hlinkClr xmlns:ahyp="http://schemas.microsoft.com/office/drawing/2018/hyperlinkcolor" val="tx"/>
                    </a:ext>
                  </a:extLst>
                </a:hlinkClick>
              </a:rPr>
              <a:t>University of Chicago Education Lab Report (Link)</a:t>
            </a:r>
            <a:endParaRPr>
              <a:solidFill>
                <a:schemeClr val="dk2"/>
              </a:solidFill>
            </a:endParaRPr>
          </a:p>
          <a:p>
            <a:pPr marL="457200" lvl="0" indent="-317500" algn="l" rtl="0">
              <a:lnSpc>
                <a:spcPct val="115000"/>
              </a:lnSpc>
              <a:spcBef>
                <a:spcPts val="0"/>
              </a:spcBef>
              <a:spcAft>
                <a:spcPts val="0"/>
              </a:spcAft>
              <a:buClr>
                <a:schemeClr val="dk2"/>
              </a:buClr>
              <a:buSzPts val="1400"/>
              <a:buChar char="●"/>
            </a:pPr>
            <a:r>
              <a:rPr lang="en">
                <a:solidFill>
                  <a:schemeClr val="dk2"/>
                </a:solidFill>
              </a:rPr>
              <a:t>Most of the Options schools are run by private providers. They were paid about $47 million last school year. </a:t>
            </a:r>
            <a:endParaRPr/>
          </a:p>
        </p:txBody>
      </p:sp>
      <p:sp>
        <p:nvSpPr>
          <p:cNvPr id="227" name="Google Shape;227;p30"/>
          <p:cNvSpPr txBox="1"/>
          <p:nvPr/>
        </p:nvSpPr>
        <p:spPr>
          <a:xfrm>
            <a:off x="4597050" y="258050"/>
            <a:ext cx="4284900" cy="4706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500">
                <a:solidFill>
                  <a:schemeClr val="lt1"/>
                </a:solidFill>
                <a:latin typeface="Georgia"/>
                <a:ea typeface="Georgia"/>
                <a:cs typeface="Georgia"/>
                <a:sym typeface="Georgia"/>
              </a:rPr>
              <a:t>“Many students say they came to the alternative school after finding their first school chaotic, marked by a lot of fights and not enough caring staff. They say they love Progressive (an Options school) because of the support shown by the staff.</a:t>
            </a:r>
            <a:endParaRPr sz="1500">
              <a:solidFill>
                <a:schemeClr val="lt1"/>
              </a:solidFill>
              <a:latin typeface="Georgia"/>
              <a:ea typeface="Georgia"/>
              <a:cs typeface="Georgia"/>
              <a:sym typeface="Georgia"/>
            </a:endParaRPr>
          </a:p>
          <a:p>
            <a:pPr marL="0" lvl="0" indent="0" algn="l" rtl="0">
              <a:lnSpc>
                <a:spcPct val="115000"/>
              </a:lnSpc>
              <a:spcBef>
                <a:spcPts val="1200"/>
              </a:spcBef>
              <a:spcAft>
                <a:spcPts val="0"/>
              </a:spcAft>
              <a:buNone/>
            </a:pPr>
            <a:r>
              <a:rPr lang="en" sz="1500">
                <a:solidFill>
                  <a:schemeClr val="lt1"/>
                </a:solidFill>
                <a:latin typeface="Georgia"/>
                <a:ea typeface="Georgia"/>
                <a:cs typeface="Georgia"/>
                <a:sym typeface="Georgia"/>
              </a:rPr>
              <a:t>But they can quickly list the things they wish the school had — from hot lunches to extracurricular activities, to a way to provide cash assistance to families in emergencies.</a:t>
            </a:r>
            <a:endParaRPr sz="1500">
              <a:solidFill>
                <a:schemeClr val="lt1"/>
              </a:solidFill>
              <a:latin typeface="Georgia"/>
              <a:ea typeface="Georgia"/>
              <a:cs typeface="Georgia"/>
              <a:sym typeface="Georgia"/>
            </a:endParaRPr>
          </a:p>
          <a:p>
            <a:pPr marL="0" lvl="0" indent="0" algn="l" rtl="0">
              <a:lnSpc>
                <a:spcPct val="115000"/>
              </a:lnSpc>
              <a:spcBef>
                <a:spcPts val="1200"/>
              </a:spcBef>
              <a:spcAft>
                <a:spcPts val="1200"/>
              </a:spcAft>
              <a:buNone/>
            </a:pPr>
            <a:r>
              <a:rPr lang="en" sz="1500">
                <a:solidFill>
                  <a:schemeClr val="lt1"/>
                </a:solidFill>
                <a:latin typeface="Georgia"/>
                <a:ea typeface="Georgia"/>
                <a:cs typeface="Georgia"/>
                <a:sym typeface="Georgia"/>
              </a:rPr>
              <a:t>Assistant Principal Carol Robinson said she dreams of having a bigger space for her students. The school is in a church and doesn’t have room for some of the programs she wants for her 200 students, like after-school programs and a broader array of electives.”</a:t>
            </a:r>
            <a:endParaRPr sz="1800">
              <a:solidFill>
                <a:schemeClr val="lt1"/>
              </a:solidFill>
            </a:endParaRPr>
          </a:p>
        </p:txBody>
      </p:sp>
      <p:sp>
        <p:nvSpPr>
          <p:cNvPr id="228" name="Google Shape;228;p30"/>
          <p:cNvSpPr txBox="1"/>
          <p:nvPr/>
        </p:nvSpPr>
        <p:spPr>
          <a:xfrm>
            <a:off x="258750" y="4390800"/>
            <a:ext cx="451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What are the 61% non-graduates doing?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p:nvPr>
        </p:nvSpPr>
        <p:spPr>
          <a:xfrm>
            <a:off x="95400" y="770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320" u="sng"/>
              <a:t>More than a school, Hope is a movement. </a:t>
            </a:r>
            <a:endParaRPr sz="1520" u="sng"/>
          </a:p>
        </p:txBody>
      </p:sp>
      <p:sp>
        <p:nvSpPr>
          <p:cNvPr id="234" name="Google Shape;234;p31"/>
          <p:cNvSpPr txBox="1">
            <a:spLocks noGrp="1"/>
          </p:cNvSpPr>
          <p:nvPr>
            <p:ph type="body" idx="1"/>
          </p:nvPr>
        </p:nvSpPr>
        <p:spPr>
          <a:xfrm>
            <a:off x="235225" y="882925"/>
            <a:ext cx="5441400" cy="37401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Clr>
                <a:schemeClr val="dk1"/>
              </a:buClr>
              <a:buSzPct val="61111"/>
              <a:buFont typeface="Arial"/>
              <a:buNone/>
            </a:pPr>
            <a:r>
              <a:rPr lang="en"/>
              <a:t>Hope’s Career and Technical Education Center will be a beacon on a hill, increasing enrollment by 200 while also educating hundreds of non-Hope students and adults.</a:t>
            </a:r>
            <a:endParaRPr/>
          </a:p>
          <a:p>
            <a:pPr marL="0" lvl="0" indent="0" algn="l" rtl="0">
              <a:spcBef>
                <a:spcPts val="1200"/>
              </a:spcBef>
              <a:spcAft>
                <a:spcPts val="0"/>
              </a:spcAft>
              <a:buNone/>
            </a:pPr>
            <a:r>
              <a:rPr lang="en"/>
              <a:t>Non-Hope student facility usage</a:t>
            </a:r>
            <a:endParaRPr/>
          </a:p>
          <a:p>
            <a:pPr marL="457200" lvl="0" indent="-317182" algn="l" rtl="0">
              <a:spcBef>
                <a:spcPts val="1200"/>
              </a:spcBef>
              <a:spcAft>
                <a:spcPts val="0"/>
              </a:spcAft>
              <a:buSzPct val="100000"/>
              <a:buChar char="●"/>
            </a:pPr>
            <a:r>
              <a:rPr lang="en"/>
              <a:t>3:30pm - 8:00pm Monday - Friday</a:t>
            </a:r>
            <a:endParaRPr/>
          </a:p>
          <a:p>
            <a:pPr marL="457200" lvl="0" indent="-317182" algn="l" rtl="0">
              <a:spcBef>
                <a:spcPts val="0"/>
              </a:spcBef>
              <a:spcAft>
                <a:spcPts val="0"/>
              </a:spcAft>
              <a:buSzPct val="100000"/>
              <a:buChar char="●"/>
            </a:pPr>
            <a:r>
              <a:rPr lang="en"/>
              <a:t>8am - 7pm Saturdays</a:t>
            </a:r>
            <a:endParaRPr/>
          </a:p>
          <a:p>
            <a:pPr marL="457200" lvl="0" indent="-317182" algn="l" rtl="0">
              <a:spcBef>
                <a:spcPts val="0"/>
              </a:spcBef>
              <a:spcAft>
                <a:spcPts val="0"/>
              </a:spcAft>
              <a:buSzPct val="100000"/>
              <a:buChar char="●"/>
            </a:pPr>
            <a:r>
              <a:rPr lang="en"/>
              <a:t>8am - 7pm in the summer months.</a:t>
            </a:r>
            <a:endParaRPr/>
          </a:p>
          <a:p>
            <a:pPr marL="457200" lvl="0" indent="-317182" algn="l" rtl="0">
              <a:spcBef>
                <a:spcPts val="0"/>
              </a:spcBef>
              <a:spcAft>
                <a:spcPts val="0"/>
              </a:spcAft>
              <a:buSzPct val="100000"/>
              <a:buChar char="●"/>
            </a:pPr>
            <a:r>
              <a:rPr lang="en"/>
              <a:t>If Options school students are working during the day, they can attend classes in late afternoon and/or evening hours</a:t>
            </a:r>
            <a:endParaRPr/>
          </a:p>
          <a:p>
            <a:pPr marL="457200" lvl="0" indent="-317182" algn="l" rtl="0">
              <a:spcBef>
                <a:spcPts val="0"/>
              </a:spcBef>
              <a:spcAft>
                <a:spcPts val="0"/>
              </a:spcAft>
              <a:buSzPct val="100000"/>
              <a:buChar char="●"/>
            </a:pPr>
            <a:r>
              <a:rPr lang="en"/>
              <a:t>Adults in continuing education programs and can partner with other vocational schools (private or public) to use our space as well. </a:t>
            </a:r>
            <a:endParaRPr/>
          </a:p>
          <a:p>
            <a:pPr marL="914400" lvl="1" indent="-297497" algn="l" rtl="0">
              <a:spcBef>
                <a:spcPts val="0"/>
              </a:spcBef>
              <a:spcAft>
                <a:spcPts val="0"/>
              </a:spcAft>
              <a:buSzPct val="100000"/>
              <a:buChar char="○"/>
            </a:pPr>
            <a:r>
              <a:rPr lang="en"/>
              <a:t>The majority of the Options Schools are privately run. Hope Afternoon/Evening Trade School will be a fantastic option for students. </a:t>
            </a:r>
            <a:endParaRPr/>
          </a:p>
        </p:txBody>
      </p:sp>
      <p:sp>
        <p:nvSpPr>
          <p:cNvPr id="235" name="Google Shape;235;p31"/>
          <p:cNvSpPr txBox="1"/>
          <p:nvPr/>
        </p:nvSpPr>
        <p:spPr>
          <a:xfrm>
            <a:off x="5755075" y="397975"/>
            <a:ext cx="32799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t>Strong Community</a:t>
            </a:r>
            <a:endParaRPr u="sng"/>
          </a:p>
          <a:p>
            <a:pPr marL="457200" lvl="0" indent="-317500" algn="l" rtl="0">
              <a:spcBef>
                <a:spcPts val="0"/>
              </a:spcBef>
              <a:spcAft>
                <a:spcPts val="0"/>
              </a:spcAft>
              <a:buSzPts val="1400"/>
              <a:buChar char="●"/>
            </a:pPr>
            <a:r>
              <a:rPr lang="en"/>
              <a:t>Connections to churches </a:t>
            </a:r>
            <a:endParaRPr/>
          </a:p>
          <a:p>
            <a:pPr marL="457200" lvl="0" indent="-317500" algn="l" rtl="0">
              <a:spcBef>
                <a:spcPts val="0"/>
              </a:spcBef>
              <a:spcAft>
                <a:spcPts val="0"/>
              </a:spcAft>
              <a:buSzPts val="1400"/>
              <a:buChar char="●"/>
            </a:pPr>
            <a:r>
              <a:rPr lang="en"/>
              <a:t>Mentorship Partnerships (Together Chicago)</a:t>
            </a:r>
            <a:endParaRPr/>
          </a:p>
          <a:p>
            <a:pPr marL="457200" lvl="0" indent="-317500" algn="l" rtl="0">
              <a:spcBef>
                <a:spcPts val="0"/>
              </a:spcBef>
              <a:spcAft>
                <a:spcPts val="0"/>
              </a:spcAft>
              <a:buSzPts val="1400"/>
              <a:buChar char="●"/>
            </a:pPr>
            <a:r>
              <a:rPr lang="en"/>
              <a:t>Intramural sports options within our dynamite athletics facilities on the West Campus</a:t>
            </a:r>
            <a:endParaRPr/>
          </a:p>
          <a:p>
            <a:pPr marL="457200" lvl="0" indent="-317500" algn="l" rtl="0">
              <a:spcBef>
                <a:spcPts val="0"/>
              </a:spcBef>
              <a:spcAft>
                <a:spcPts val="0"/>
              </a:spcAft>
              <a:buSzPts val="1400"/>
              <a:buChar char="●"/>
            </a:pPr>
            <a:r>
              <a:rPr lang="en"/>
              <a:t>Career Advancement Center</a:t>
            </a:r>
            <a:endParaRPr/>
          </a:p>
          <a:p>
            <a:pPr marL="457200" lvl="0" indent="0" algn="l" rtl="0">
              <a:spcBef>
                <a:spcPts val="0"/>
              </a:spcBef>
              <a:spcAft>
                <a:spcPts val="0"/>
              </a:spcAft>
              <a:buNone/>
            </a:pPr>
            <a:endParaRPr/>
          </a:p>
          <a:p>
            <a:pPr marL="0" lvl="0" indent="0" algn="l" rtl="0">
              <a:spcBef>
                <a:spcPts val="0"/>
              </a:spcBef>
              <a:spcAft>
                <a:spcPts val="0"/>
              </a:spcAft>
              <a:buNone/>
            </a:pPr>
            <a:r>
              <a:rPr lang="en" u="sng"/>
              <a:t>Potential Partnerships</a:t>
            </a:r>
            <a:endParaRPr u="sng"/>
          </a:p>
          <a:p>
            <a:pPr marL="457200" lvl="0" indent="-317500" algn="l" rtl="0">
              <a:spcBef>
                <a:spcPts val="0"/>
              </a:spcBef>
              <a:spcAft>
                <a:spcPts val="0"/>
              </a:spcAft>
              <a:buSzPts val="1400"/>
              <a:buChar char="●"/>
            </a:pPr>
            <a:r>
              <a:rPr lang="en" u="sng">
                <a:solidFill>
                  <a:schemeClr val="hlink"/>
                </a:solidFill>
                <a:hlinkClick r:id="rId3"/>
              </a:rPr>
              <a:t>CRED</a:t>
            </a:r>
            <a:r>
              <a:rPr lang="en"/>
              <a:t> (Arne Duncan)</a:t>
            </a:r>
            <a:endParaRPr/>
          </a:p>
          <a:p>
            <a:pPr marL="457200" lvl="0" indent="-317500" algn="l" rtl="0">
              <a:spcBef>
                <a:spcPts val="0"/>
              </a:spcBef>
              <a:spcAft>
                <a:spcPts val="0"/>
              </a:spcAft>
              <a:buSzPts val="1400"/>
              <a:buChar char="●"/>
            </a:pPr>
            <a:r>
              <a:rPr lang="en"/>
              <a:t>Hope Chicago (Janice Jackson)</a:t>
            </a:r>
            <a:endParaRPr/>
          </a:p>
          <a:p>
            <a:pPr marL="457200" lvl="0" indent="-317500" algn="l" rtl="0">
              <a:spcBef>
                <a:spcPts val="0"/>
              </a:spcBef>
              <a:spcAft>
                <a:spcPts val="0"/>
              </a:spcAft>
              <a:buSzPts val="1400"/>
              <a:buChar char="●"/>
            </a:pPr>
            <a:r>
              <a:rPr lang="en"/>
              <a:t>New Life Centers</a:t>
            </a:r>
            <a:endParaRPr/>
          </a:p>
          <a:p>
            <a:pPr marL="457200" lvl="0" indent="-317500" algn="l" rtl="0">
              <a:spcBef>
                <a:spcPts val="0"/>
              </a:spcBef>
              <a:spcAft>
                <a:spcPts val="0"/>
              </a:spcAft>
              <a:buSzPts val="1400"/>
              <a:buChar char="●"/>
            </a:pPr>
            <a:r>
              <a:rPr lang="en"/>
              <a:t>UCAN</a:t>
            </a:r>
            <a:endParaRPr/>
          </a:p>
          <a:p>
            <a:pPr marL="457200" lvl="0" indent="-317500" algn="l" rtl="0">
              <a:spcBef>
                <a:spcPts val="0"/>
              </a:spcBef>
              <a:spcAft>
                <a:spcPts val="0"/>
              </a:spcAft>
              <a:buSzPts val="1400"/>
              <a:buChar char="●"/>
            </a:pPr>
            <a:r>
              <a:rPr lang="en"/>
              <a:t>Churches citywide</a:t>
            </a:r>
            <a:endParaRPr/>
          </a:p>
          <a:p>
            <a:pPr marL="457200" lvl="0" indent="-317500" algn="l" rtl="0">
              <a:spcBef>
                <a:spcPts val="0"/>
              </a:spcBef>
              <a:spcAft>
                <a:spcPts val="0"/>
              </a:spcAft>
              <a:buSzPts val="1400"/>
              <a:buChar char="●"/>
            </a:pPr>
            <a:r>
              <a:rPr lang="en"/>
              <a:t>ChiCAT</a:t>
            </a:r>
            <a:endParaRPr/>
          </a:p>
          <a:p>
            <a:pPr marL="457200" lvl="0" indent="-317500" algn="l" rtl="0">
              <a:spcBef>
                <a:spcPts val="0"/>
              </a:spcBef>
              <a:spcAft>
                <a:spcPts val="0"/>
              </a:spcAft>
              <a:buSzPts val="1400"/>
              <a:buChar char="●"/>
            </a:pPr>
            <a:r>
              <a:rPr lang="en"/>
              <a:t>Illinois Medical District</a:t>
            </a:r>
            <a:endParaRPr/>
          </a:p>
          <a:p>
            <a:pPr marL="457200" lvl="0" indent="-317500" algn="l" rtl="0">
              <a:spcBef>
                <a:spcPts val="0"/>
              </a:spcBef>
              <a:spcAft>
                <a:spcPts val="0"/>
              </a:spcAft>
              <a:buSzPts val="1400"/>
              <a:buChar char="●"/>
            </a:pPr>
            <a:r>
              <a:rPr lang="en"/>
              <a:t>City Colleges of Chicago</a:t>
            </a:r>
            <a:endParaRPr/>
          </a:p>
          <a:p>
            <a:pPr marL="457200" lvl="0" indent="-317500" algn="l" rtl="0">
              <a:spcBef>
                <a:spcPts val="0"/>
              </a:spcBef>
              <a:spcAft>
                <a:spcPts val="0"/>
              </a:spcAft>
              <a:buSzPts val="1400"/>
              <a:buChar char="●"/>
            </a:pPr>
            <a:r>
              <a:rPr lang="en"/>
              <a:t>Cara Collective</a:t>
            </a:r>
            <a:endParaRPr/>
          </a:p>
          <a:p>
            <a:pPr marL="457200" lvl="0" indent="-317500" algn="l" rtl="0">
              <a:spcBef>
                <a:spcPts val="0"/>
              </a:spcBef>
              <a:spcAft>
                <a:spcPts val="0"/>
              </a:spcAft>
              <a:buSzPts val="1400"/>
              <a:buChar char="●"/>
            </a:pPr>
            <a:r>
              <a:rPr lang="en"/>
              <a:t>Greater West Town Project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203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Chicago Public Schools </a:t>
            </a:r>
            <a:endParaRPr u="sng"/>
          </a:p>
        </p:txBody>
      </p:sp>
      <p:sp>
        <p:nvSpPr>
          <p:cNvPr id="63" name="Google Shape;63;p14"/>
          <p:cNvSpPr txBox="1">
            <a:spLocks noGrp="1"/>
          </p:cNvSpPr>
          <p:nvPr>
            <p:ph type="body" idx="1"/>
          </p:nvPr>
        </p:nvSpPr>
        <p:spPr>
          <a:xfrm>
            <a:off x="311700" y="977600"/>
            <a:ext cx="3677100" cy="39039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SzPts val="1018"/>
              <a:buNone/>
            </a:pPr>
            <a:r>
              <a:rPr lang="en" sz="2349"/>
              <a:t>Enrollment: </a:t>
            </a:r>
            <a:endParaRPr sz="2349"/>
          </a:p>
          <a:p>
            <a:pPr marL="457200" lvl="0" indent="-377818" algn="l" rtl="0">
              <a:lnSpc>
                <a:spcPct val="95000"/>
              </a:lnSpc>
              <a:spcBef>
                <a:spcPts val="1200"/>
              </a:spcBef>
              <a:spcAft>
                <a:spcPts val="0"/>
              </a:spcAft>
              <a:buSzPts val="2350"/>
              <a:buChar char="●"/>
            </a:pPr>
            <a:r>
              <a:rPr lang="en" sz="2349"/>
              <a:t>430,000 (2000) </a:t>
            </a:r>
            <a:endParaRPr sz="2349"/>
          </a:p>
          <a:p>
            <a:pPr marL="457200" lvl="0" indent="-377818" algn="l" rtl="0">
              <a:lnSpc>
                <a:spcPct val="95000"/>
              </a:lnSpc>
              <a:spcBef>
                <a:spcPts val="0"/>
              </a:spcBef>
              <a:spcAft>
                <a:spcPts val="0"/>
              </a:spcAft>
              <a:buSzPts val="2350"/>
              <a:buChar char="●"/>
            </a:pPr>
            <a:r>
              <a:rPr lang="en" sz="2349"/>
              <a:t>403,000 (2013) </a:t>
            </a:r>
            <a:endParaRPr sz="2349"/>
          </a:p>
          <a:p>
            <a:pPr marL="457200" lvl="0" indent="-377818" algn="l" rtl="0">
              <a:lnSpc>
                <a:spcPct val="95000"/>
              </a:lnSpc>
              <a:spcBef>
                <a:spcPts val="0"/>
              </a:spcBef>
              <a:spcAft>
                <a:spcPts val="0"/>
              </a:spcAft>
              <a:buSzPts val="2350"/>
              <a:buChar char="●"/>
            </a:pPr>
            <a:r>
              <a:rPr lang="en" sz="2349"/>
              <a:t>380,000  (2014) </a:t>
            </a:r>
            <a:endParaRPr sz="2349"/>
          </a:p>
          <a:p>
            <a:pPr marL="457200" lvl="0" indent="-377818" algn="l" rtl="0">
              <a:lnSpc>
                <a:spcPct val="95000"/>
              </a:lnSpc>
              <a:spcBef>
                <a:spcPts val="0"/>
              </a:spcBef>
              <a:spcAft>
                <a:spcPts val="0"/>
              </a:spcAft>
              <a:buSzPts val="2350"/>
              <a:buChar char="●"/>
            </a:pPr>
            <a:r>
              <a:rPr lang="en" sz="2349"/>
              <a:t>322,106 (2022)</a:t>
            </a:r>
            <a:endParaRPr sz="2349"/>
          </a:p>
          <a:p>
            <a:pPr marL="0" lvl="0" indent="0" algn="l" rtl="0">
              <a:lnSpc>
                <a:spcPct val="95000"/>
              </a:lnSpc>
              <a:spcBef>
                <a:spcPts val="1200"/>
              </a:spcBef>
              <a:spcAft>
                <a:spcPts val="0"/>
              </a:spcAft>
              <a:buSzPts val="1018"/>
              <a:buNone/>
            </a:pPr>
            <a:endParaRPr sz="2349"/>
          </a:p>
          <a:p>
            <a:pPr marL="0" lvl="0" indent="0" algn="l" rtl="0">
              <a:lnSpc>
                <a:spcPct val="95000"/>
              </a:lnSpc>
              <a:spcBef>
                <a:spcPts val="1200"/>
              </a:spcBef>
              <a:spcAft>
                <a:spcPts val="1200"/>
              </a:spcAft>
              <a:buSzPts val="1018"/>
              <a:buNone/>
            </a:pPr>
            <a:r>
              <a:rPr lang="en" sz="2349"/>
              <a:t>Currently 160 high schools with 104,000 students enrolled</a:t>
            </a:r>
            <a:endParaRPr sz="1265"/>
          </a:p>
        </p:txBody>
      </p:sp>
      <p:pic>
        <p:nvPicPr>
          <p:cNvPr id="2" name="Picture 1">
            <a:extLst>
              <a:ext uri="{FF2B5EF4-FFF2-40B4-BE49-F238E27FC236}">
                <a16:creationId xmlns:a16="http://schemas.microsoft.com/office/drawing/2014/main" id="{56689C1F-806A-3866-1ED4-A5B7A5D188A8}"/>
              </a:ext>
            </a:extLst>
          </p:cNvPr>
          <p:cNvPicPr>
            <a:picLocks noChangeAspect="1"/>
          </p:cNvPicPr>
          <p:nvPr/>
        </p:nvPicPr>
        <p:blipFill>
          <a:blip r:embed="rId3"/>
          <a:stretch>
            <a:fillRect/>
          </a:stretch>
        </p:blipFill>
        <p:spPr>
          <a:xfrm>
            <a:off x="4346230" y="0"/>
            <a:ext cx="479777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2"/>
          <p:cNvSpPr/>
          <p:nvPr/>
        </p:nvSpPr>
        <p:spPr>
          <a:xfrm>
            <a:off x="4335000" y="-465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2"/>
          <p:cNvSpPr txBox="1">
            <a:spLocks noGrp="1"/>
          </p:cNvSpPr>
          <p:nvPr>
            <p:ph type="title"/>
          </p:nvPr>
        </p:nvSpPr>
        <p:spPr>
          <a:xfrm>
            <a:off x="208163" y="36200"/>
            <a:ext cx="37041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Vocational High Schools</a:t>
            </a:r>
            <a:endParaRPr u="sng"/>
          </a:p>
        </p:txBody>
      </p:sp>
      <p:sp>
        <p:nvSpPr>
          <p:cNvPr id="242" name="Google Shape;242;p32"/>
          <p:cNvSpPr txBox="1">
            <a:spLocks noGrp="1"/>
          </p:cNvSpPr>
          <p:nvPr>
            <p:ph type="body" idx="1"/>
          </p:nvPr>
        </p:nvSpPr>
        <p:spPr>
          <a:xfrm>
            <a:off x="73875" y="2271000"/>
            <a:ext cx="2748000" cy="21651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SzPts val="1400"/>
              <a:buChar char="●"/>
            </a:pPr>
            <a:r>
              <a:rPr lang="en"/>
              <a:t>Chicago Hope Academy</a:t>
            </a:r>
            <a:endParaRPr/>
          </a:p>
          <a:p>
            <a:pPr marL="457200" lvl="0" indent="-317500" algn="l" rtl="0">
              <a:lnSpc>
                <a:spcPct val="150000"/>
              </a:lnSpc>
              <a:spcBef>
                <a:spcPts val="0"/>
              </a:spcBef>
              <a:spcAft>
                <a:spcPts val="0"/>
              </a:spcAft>
              <a:buSzPts val="1400"/>
              <a:buChar char="●"/>
            </a:pPr>
            <a:r>
              <a:rPr lang="en"/>
              <a:t>Prosser </a:t>
            </a:r>
            <a:endParaRPr/>
          </a:p>
          <a:p>
            <a:pPr marL="457200" lvl="0" indent="-317500" algn="l" rtl="0">
              <a:lnSpc>
                <a:spcPct val="150000"/>
              </a:lnSpc>
              <a:spcBef>
                <a:spcPts val="0"/>
              </a:spcBef>
              <a:spcAft>
                <a:spcPts val="0"/>
              </a:spcAft>
              <a:buSzPts val="1400"/>
              <a:buChar char="●"/>
            </a:pPr>
            <a:r>
              <a:rPr lang="en"/>
              <a:t>Dunbar</a:t>
            </a:r>
            <a:endParaRPr/>
          </a:p>
          <a:p>
            <a:pPr marL="457200" lvl="0" indent="-317500" algn="l" rtl="0">
              <a:lnSpc>
                <a:spcPct val="150000"/>
              </a:lnSpc>
              <a:spcBef>
                <a:spcPts val="0"/>
              </a:spcBef>
              <a:spcAft>
                <a:spcPts val="0"/>
              </a:spcAft>
              <a:buSzPts val="1400"/>
              <a:buChar char="●"/>
            </a:pPr>
            <a:r>
              <a:rPr lang="en"/>
              <a:t>Simeon</a:t>
            </a:r>
            <a:endParaRPr/>
          </a:p>
          <a:p>
            <a:pPr marL="457200" lvl="0" indent="-317500" algn="l" rtl="0">
              <a:lnSpc>
                <a:spcPct val="150000"/>
              </a:lnSpc>
              <a:spcBef>
                <a:spcPts val="0"/>
              </a:spcBef>
              <a:spcAft>
                <a:spcPts val="0"/>
              </a:spcAft>
              <a:buSzPts val="1400"/>
              <a:buChar char="●"/>
            </a:pPr>
            <a:r>
              <a:rPr lang="en"/>
              <a:t>Chicago Vocational</a:t>
            </a:r>
            <a:endParaRPr/>
          </a:p>
        </p:txBody>
      </p:sp>
      <p:sp>
        <p:nvSpPr>
          <p:cNvPr id="243" name="Google Shape;243;p32"/>
          <p:cNvSpPr txBox="1">
            <a:spLocks noGrp="1"/>
          </p:cNvSpPr>
          <p:nvPr>
            <p:ph type="body" idx="2"/>
          </p:nvPr>
        </p:nvSpPr>
        <p:spPr>
          <a:xfrm>
            <a:off x="4573738" y="126500"/>
            <a:ext cx="4317300" cy="392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1200"/>
              </a:spcAft>
              <a:buNone/>
            </a:pPr>
            <a:r>
              <a:rPr lang="en">
                <a:solidFill>
                  <a:schemeClr val="lt1"/>
                </a:solidFill>
              </a:rPr>
              <a:t>No CTE High School Availability on Near West Side of Chicago</a:t>
            </a:r>
            <a:endParaRPr>
              <a:solidFill>
                <a:schemeClr val="lt1"/>
              </a:solidFill>
            </a:endParaRPr>
          </a:p>
        </p:txBody>
      </p:sp>
      <p:graphicFrame>
        <p:nvGraphicFramePr>
          <p:cNvPr id="244" name="Google Shape;244;p32"/>
          <p:cNvGraphicFramePr/>
          <p:nvPr/>
        </p:nvGraphicFramePr>
        <p:xfrm>
          <a:off x="117938" y="666638"/>
          <a:ext cx="3884575" cy="1515200"/>
        </p:xfrm>
        <a:graphic>
          <a:graphicData uri="http://schemas.openxmlformats.org/drawingml/2006/table">
            <a:tbl>
              <a:tblPr>
                <a:noFill/>
                <a:tableStyleId>{FB88457E-907F-4E24-8AC5-B232DC28AE17}</a:tableStyleId>
              </a:tblPr>
              <a:tblGrid>
                <a:gridCol w="800200">
                  <a:extLst>
                    <a:ext uri="{9D8B030D-6E8A-4147-A177-3AD203B41FA5}">
                      <a16:colId xmlns:a16="http://schemas.microsoft.com/office/drawing/2014/main" val="20000"/>
                    </a:ext>
                  </a:extLst>
                </a:gridCol>
                <a:gridCol w="800200">
                  <a:extLst>
                    <a:ext uri="{9D8B030D-6E8A-4147-A177-3AD203B41FA5}">
                      <a16:colId xmlns:a16="http://schemas.microsoft.com/office/drawing/2014/main" val="20001"/>
                    </a:ext>
                  </a:extLst>
                </a:gridCol>
                <a:gridCol w="800200">
                  <a:extLst>
                    <a:ext uri="{9D8B030D-6E8A-4147-A177-3AD203B41FA5}">
                      <a16:colId xmlns:a16="http://schemas.microsoft.com/office/drawing/2014/main" val="20002"/>
                    </a:ext>
                  </a:extLst>
                </a:gridCol>
                <a:gridCol w="800200">
                  <a:extLst>
                    <a:ext uri="{9D8B030D-6E8A-4147-A177-3AD203B41FA5}">
                      <a16:colId xmlns:a16="http://schemas.microsoft.com/office/drawing/2014/main" val="20003"/>
                    </a:ext>
                  </a:extLst>
                </a:gridCol>
                <a:gridCol w="683775">
                  <a:extLst>
                    <a:ext uri="{9D8B030D-6E8A-4147-A177-3AD203B41FA5}">
                      <a16:colId xmlns:a16="http://schemas.microsoft.com/office/drawing/2014/main" val="20004"/>
                    </a:ext>
                  </a:extLst>
                </a:gridCol>
              </a:tblGrid>
              <a:tr h="372200">
                <a:tc>
                  <a:txBody>
                    <a:bodyPr/>
                    <a:lstStyle/>
                    <a:p>
                      <a:pPr marL="0" lvl="0" indent="0" algn="l" rtl="0">
                        <a:spcBef>
                          <a:spcPts val="0"/>
                        </a:spcBef>
                        <a:spcAft>
                          <a:spcPts val="0"/>
                        </a:spcAft>
                        <a:buNone/>
                      </a:pPr>
                      <a:r>
                        <a:rPr lang="en" sz="1100"/>
                        <a:t>Year</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Dunbar</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CVS</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Simeon</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Prosser</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sz="1100"/>
                        <a:t>2022</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spcBef>
                          <a:spcPts val="0"/>
                        </a:spcBef>
                        <a:spcAft>
                          <a:spcPts val="0"/>
                        </a:spcAft>
                        <a:buNone/>
                      </a:pPr>
                      <a:r>
                        <a:rPr lang="en" sz="1100"/>
                        <a:t>446</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644</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1,139</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1,149</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r>
                        <a:rPr lang="en" sz="1100"/>
                        <a:t>2019</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320</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894</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1,345</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1,329</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r>
                        <a:rPr lang="en" sz="1100"/>
                        <a:t>2015</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1,034</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953</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1,402</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tc>
                  <a:txBody>
                    <a:bodyPr/>
                    <a:lstStyle/>
                    <a:p>
                      <a:pPr marL="0" lvl="0" indent="0" algn="r" rtl="0">
                        <a:lnSpc>
                          <a:spcPct val="115000"/>
                        </a:lnSpc>
                        <a:spcBef>
                          <a:spcPts val="0"/>
                        </a:spcBef>
                        <a:spcAft>
                          <a:spcPts val="0"/>
                        </a:spcAft>
                        <a:buNone/>
                      </a:pPr>
                      <a:r>
                        <a:rPr lang="en" sz="1100"/>
                        <a:t>1,476</a:t>
                      </a:r>
                      <a:endParaRPr sz="1100"/>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pic>
        <p:nvPicPr>
          <p:cNvPr id="245" name="Google Shape;245;p32"/>
          <p:cNvPicPr preferRelativeResize="0"/>
          <p:nvPr/>
        </p:nvPicPr>
        <p:blipFill rotWithShape="1">
          <a:blip r:embed="rId3">
            <a:alphaModFix/>
          </a:blip>
          <a:srcRect r="6323"/>
          <a:stretch/>
        </p:blipFill>
        <p:spPr>
          <a:xfrm>
            <a:off x="4421400" y="564075"/>
            <a:ext cx="4621976" cy="4508826"/>
          </a:xfrm>
          <a:prstGeom prst="rect">
            <a:avLst/>
          </a:prstGeom>
          <a:noFill/>
          <a:ln w="9525" cap="flat" cmpd="sng">
            <a:solidFill>
              <a:schemeClr val="lt1"/>
            </a:solidFill>
            <a:prstDash val="solid"/>
            <a:round/>
            <a:headEnd type="none" w="sm" len="sm"/>
            <a:tailEnd type="none" w="sm" len="sm"/>
          </a:ln>
        </p:spPr>
      </p:pic>
      <p:pic>
        <p:nvPicPr>
          <p:cNvPr id="246" name="Google Shape;246;p32"/>
          <p:cNvPicPr preferRelativeResize="0"/>
          <p:nvPr/>
        </p:nvPicPr>
        <p:blipFill>
          <a:blip r:embed="rId4">
            <a:alphaModFix/>
          </a:blip>
          <a:stretch>
            <a:fillRect/>
          </a:stretch>
        </p:blipFill>
        <p:spPr>
          <a:xfrm>
            <a:off x="6121550" y="1540450"/>
            <a:ext cx="452274" cy="452274"/>
          </a:xfrm>
          <a:prstGeom prst="rect">
            <a:avLst/>
          </a:prstGeom>
          <a:noFill/>
          <a:ln>
            <a:noFill/>
          </a:ln>
        </p:spPr>
      </p:pic>
      <p:pic>
        <p:nvPicPr>
          <p:cNvPr id="247" name="Google Shape;247;p32"/>
          <p:cNvPicPr preferRelativeResize="0"/>
          <p:nvPr/>
        </p:nvPicPr>
        <p:blipFill>
          <a:blip r:embed="rId4">
            <a:alphaModFix/>
          </a:blip>
          <a:stretch>
            <a:fillRect/>
          </a:stretch>
        </p:blipFill>
        <p:spPr>
          <a:xfrm>
            <a:off x="148038" y="2239575"/>
            <a:ext cx="392100" cy="392100"/>
          </a:xfrm>
          <a:prstGeom prst="rect">
            <a:avLst/>
          </a:prstGeom>
          <a:noFill/>
          <a:ln>
            <a:noFill/>
          </a:ln>
        </p:spPr>
      </p:pic>
      <p:pic>
        <p:nvPicPr>
          <p:cNvPr id="248" name="Google Shape;248;p32"/>
          <p:cNvPicPr preferRelativeResize="0"/>
          <p:nvPr/>
        </p:nvPicPr>
        <p:blipFill>
          <a:blip r:embed="rId5">
            <a:alphaModFix/>
          </a:blip>
          <a:stretch>
            <a:fillRect/>
          </a:stretch>
        </p:blipFill>
        <p:spPr>
          <a:xfrm>
            <a:off x="7145325" y="4374575"/>
            <a:ext cx="483525" cy="483525"/>
          </a:xfrm>
          <a:prstGeom prst="rect">
            <a:avLst/>
          </a:prstGeom>
          <a:noFill/>
          <a:ln>
            <a:noFill/>
          </a:ln>
        </p:spPr>
      </p:pic>
      <p:pic>
        <p:nvPicPr>
          <p:cNvPr id="249" name="Google Shape;249;p32"/>
          <p:cNvPicPr preferRelativeResize="0"/>
          <p:nvPr/>
        </p:nvPicPr>
        <p:blipFill>
          <a:blip r:embed="rId5">
            <a:alphaModFix/>
          </a:blip>
          <a:stretch>
            <a:fillRect/>
          </a:stretch>
        </p:blipFill>
        <p:spPr>
          <a:xfrm>
            <a:off x="148000" y="3225338"/>
            <a:ext cx="392100" cy="392100"/>
          </a:xfrm>
          <a:prstGeom prst="rect">
            <a:avLst/>
          </a:prstGeom>
          <a:noFill/>
          <a:ln>
            <a:noFill/>
          </a:ln>
        </p:spPr>
      </p:pic>
      <p:pic>
        <p:nvPicPr>
          <p:cNvPr id="250" name="Google Shape;250;p32"/>
          <p:cNvPicPr preferRelativeResize="0"/>
          <p:nvPr/>
        </p:nvPicPr>
        <p:blipFill>
          <a:blip r:embed="rId6">
            <a:alphaModFix/>
          </a:blip>
          <a:stretch>
            <a:fillRect/>
          </a:stretch>
        </p:blipFill>
        <p:spPr>
          <a:xfrm>
            <a:off x="7868625" y="4436225"/>
            <a:ext cx="483525" cy="483525"/>
          </a:xfrm>
          <a:prstGeom prst="rect">
            <a:avLst/>
          </a:prstGeom>
          <a:noFill/>
          <a:ln>
            <a:noFill/>
          </a:ln>
        </p:spPr>
      </p:pic>
      <p:pic>
        <p:nvPicPr>
          <p:cNvPr id="251" name="Google Shape;251;p32"/>
          <p:cNvPicPr preferRelativeResize="0"/>
          <p:nvPr/>
        </p:nvPicPr>
        <p:blipFill>
          <a:blip r:embed="rId6">
            <a:alphaModFix/>
          </a:blip>
          <a:stretch>
            <a:fillRect/>
          </a:stretch>
        </p:blipFill>
        <p:spPr>
          <a:xfrm>
            <a:off x="117900" y="3545200"/>
            <a:ext cx="452275" cy="452275"/>
          </a:xfrm>
          <a:prstGeom prst="rect">
            <a:avLst/>
          </a:prstGeom>
          <a:noFill/>
          <a:ln>
            <a:noFill/>
          </a:ln>
        </p:spPr>
      </p:pic>
      <p:pic>
        <p:nvPicPr>
          <p:cNvPr id="252" name="Google Shape;252;p32"/>
          <p:cNvPicPr preferRelativeResize="0"/>
          <p:nvPr/>
        </p:nvPicPr>
        <p:blipFill>
          <a:blip r:embed="rId7">
            <a:alphaModFix/>
          </a:blip>
          <a:stretch>
            <a:fillRect/>
          </a:stretch>
        </p:blipFill>
        <p:spPr>
          <a:xfrm>
            <a:off x="148000" y="2888238"/>
            <a:ext cx="392100" cy="392100"/>
          </a:xfrm>
          <a:prstGeom prst="rect">
            <a:avLst/>
          </a:prstGeom>
          <a:noFill/>
          <a:ln>
            <a:noFill/>
          </a:ln>
        </p:spPr>
      </p:pic>
      <p:pic>
        <p:nvPicPr>
          <p:cNvPr id="253" name="Google Shape;253;p32"/>
          <p:cNvPicPr preferRelativeResize="0"/>
          <p:nvPr/>
        </p:nvPicPr>
        <p:blipFill>
          <a:blip r:embed="rId7">
            <a:alphaModFix/>
          </a:blip>
          <a:stretch>
            <a:fillRect/>
          </a:stretch>
        </p:blipFill>
        <p:spPr>
          <a:xfrm>
            <a:off x="7420875" y="2397877"/>
            <a:ext cx="392100" cy="392072"/>
          </a:xfrm>
          <a:prstGeom prst="rect">
            <a:avLst/>
          </a:prstGeom>
          <a:noFill/>
          <a:ln>
            <a:noFill/>
          </a:ln>
        </p:spPr>
      </p:pic>
      <p:pic>
        <p:nvPicPr>
          <p:cNvPr id="254" name="Google Shape;254;p32"/>
          <p:cNvPicPr preferRelativeResize="0"/>
          <p:nvPr/>
        </p:nvPicPr>
        <p:blipFill>
          <a:blip r:embed="rId8">
            <a:alphaModFix/>
          </a:blip>
          <a:stretch>
            <a:fillRect/>
          </a:stretch>
        </p:blipFill>
        <p:spPr>
          <a:xfrm>
            <a:off x="5008225" y="608905"/>
            <a:ext cx="347776" cy="348746"/>
          </a:xfrm>
          <a:prstGeom prst="rect">
            <a:avLst/>
          </a:prstGeom>
          <a:noFill/>
          <a:ln>
            <a:noFill/>
          </a:ln>
        </p:spPr>
      </p:pic>
      <p:pic>
        <p:nvPicPr>
          <p:cNvPr id="255" name="Google Shape;255;p32"/>
          <p:cNvPicPr preferRelativeResize="0"/>
          <p:nvPr/>
        </p:nvPicPr>
        <p:blipFill>
          <a:blip r:embed="rId8">
            <a:alphaModFix/>
          </a:blip>
          <a:stretch>
            <a:fillRect/>
          </a:stretch>
        </p:blipFill>
        <p:spPr>
          <a:xfrm>
            <a:off x="170163" y="2571755"/>
            <a:ext cx="347776" cy="348746"/>
          </a:xfrm>
          <a:prstGeom prst="rect">
            <a:avLst/>
          </a:prstGeom>
          <a:noFill/>
          <a:ln>
            <a:noFill/>
          </a:ln>
        </p:spPr>
      </p:pic>
      <p:sp>
        <p:nvSpPr>
          <p:cNvPr id="256" name="Google Shape;256;p32"/>
          <p:cNvSpPr txBox="1"/>
          <p:nvPr/>
        </p:nvSpPr>
        <p:spPr>
          <a:xfrm>
            <a:off x="99575" y="4046950"/>
            <a:ext cx="4126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Chicago’s Most Dangerous Neighborhoods List (2022)</a:t>
            </a:r>
            <a:endParaRPr sz="1200"/>
          </a:p>
          <a:p>
            <a:pPr marL="457200" lvl="0" indent="-304800" algn="l" rtl="0">
              <a:lnSpc>
                <a:spcPct val="150000"/>
              </a:lnSpc>
              <a:spcBef>
                <a:spcPts val="0"/>
              </a:spcBef>
              <a:spcAft>
                <a:spcPts val="0"/>
              </a:spcAft>
              <a:buSzPts val="1200"/>
              <a:buChar char="●"/>
            </a:pPr>
            <a:r>
              <a:rPr lang="en" sz="1200"/>
              <a:t>#1: West Garfield Park </a:t>
            </a:r>
            <a:endParaRPr sz="1200"/>
          </a:p>
          <a:p>
            <a:pPr marL="457200" lvl="0" indent="-304800" algn="l" rtl="0">
              <a:lnSpc>
                <a:spcPct val="150000"/>
              </a:lnSpc>
              <a:spcBef>
                <a:spcPts val="0"/>
              </a:spcBef>
              <a:spcAft>
                <a:spcPts val="0"/>
              </a:spcAft>
              <a:buSzPts val="1200"/>
              <a:buChar char="●"/>
            </a:pPr>
            <a:r>
              <a:rPr lang="en" sz="1200"/>
              <a:t>#3: East Garfield Park </a:t>
            </a:r>
            <a:endParaRPr sz="1200"/>
          </a:p>
          <a:p>
            <a:pPr marL="457200" lvl="0" indent="-304800" algn="l" rtl="0">
              <a:lnSpc>
                <a:spcPct val="150000"/>
              </a:lnSpc>
              <a:spcBef>
                <a:spcPts val="0"/>
              </a:spcBef>
              <a:spcAft>
                <a:spcPts val="0"/>
              </a:spcAft>
              <a:buSzPts val="1200"/>
              <a:buChar char="●"/>
            </a:pPr>
            <a:r>
              <a:rPr lang="en" sz="1200"/>
              <a:t>#5: North Lawndale</a:t>
            </a:r>
            <a:endParaRPr sz="1200"/>
          </a:p>
        </p:txBody>
      </p:sp>
      <p:sp>
        <p:nvSpPr>
          <p:cNvPr id="257" name="Google Shape;257;p32"/>
          <p:cNvSpPr/>
          <p:nvPr/>
        </p:nvSpPr>
        <p:spPr>
          <a:xfrm>
            <a:off x="332222" y="4299547"/>
            <a:ext cx="207900" cy="212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93C47D"/>
              </a:highlight>
            </a:endParaRPr>
          </a:p>
        </p:txBody>
      </p:sp>
      <p:sp>
        <p:nvSpPr>
          <p:cNvPr id="258" name="Google Shape;258;p32"/>
          <p:cNvSpPr/>
          <p:nvPr/>
        </p:nvSpPr>
        <p:spPr>
          <a:xfrm>
            <a:off x="332225" y="4579872"/>
            <a:ext cx="207900" cy="212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2"/>
          <p:cNvSpPr/>
          <p:nvPr/>
        </p:nvSpPr>
        <p:spPr>
          <a:xfrm>
            <a:off x="332225" y="4860200"/>
            <a:ext cx="207900" cy="212400"/>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2"/>
          <p:cNvSpPr/>
          <p:nvPr/>
        </p:nvSpPr>
        <p:spPr>
          <a:xfrm>
            <a:off x="5516575" y="1540438"/>
            <a:ext cx="207900" cy="212400"/>
          </a:xfrm>
          <a:prstGeom prst="ellipse">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2"/>
          <p:cNvSpPr/>
          <p:nvPr/>
        </p:nvSpPr>
        <p:spPr>
          <a:xfrm>
            <a:off x="5966900" y="1660388"/>
            <a:ext cx="207900" cy="212400"/>
          </a:xfrm>
          <a:prstGeom prst="ellipse">
            <a:avLst/>
          </a:prstGeom>
          <a:solidFill>
            <a:srgbClr val="00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5724475" y="1992725"/>
            <a:ext cx="207900" cy="212400"/>
          </a:xfrm>
          <a:prstGeom prst="ellipse">
            <a:avLst/>
          </a:prstGeom>
          <a:solidFill>
            <a:srgbClr val="8E7CC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p:nvPr/>
        </p:nvSpPr>
        <p:spPr>
          <a:xfrm>
            <a:off x="0" y="-4650"/>
            <a:ext cx="9144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3"/>
          <p:cNvSpPr txBox="1">
            <a:spLocks noGrp="1"/>
          </p:cNvSpPr>
          <p:nvPr>
            <p:ph type="title"/>
          </p:nvPr>
        </p:nvSpPr>
        <p:spPr>
          <a:xfrm>
            <a:off x="134750" y="66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lt1"/>
                </a:solidFill>
              </a:rPr>
              <a:t>Chicago Hope’s Proposed Building</a:t>
            </a:r>
            <a:endParaRPr u="sng">
              <a:solidFill>
                <a:schemeClr val="lt1"/>
              </a:solidFill>
            </a:endParaRPr>
          </a:p>
        </p:txBody>
      </p:sp>
      <p:pic>
        <p:nvPicPr>
          <p:cNvPr id="269" name="Google Shape;269;p33"/>
          <p:cNvPicPr preferRelativeResize="0"/>
          <p:nvPr/>
        </p:nvPicPr>
        <p:blipFill>
          <a:blip r:embed="rId3">
            <a:alphaModFix/>
          </a:blip>
          <a:stretch>
            <a:fillRect/>
          </a:stretch>
        </p:blipFill>
        <p:spPr>
          <a:xfrm>
            <a:off x="170000" y="1168275"/>
            <a:ext cx="7311551" cy="3641151"/>
          </a:xfrm>
          <a:prstGeom prst="rect">
            <a:avLst/>
          </a:prstGeom>
          <a:noFill/>
          <a:ln>
            <a:noFill/>
          </a:ln>
        </p:spPr>
      </p:pic>
      <p:pic>
        <p:nvPicPr>
          <p:cNvPr id="270" name="Google Shape;270;p33"/>
          <p:cNvPicPr preferRelativeResize="0"/>
          <p:nvPr/>
        </p:nvPicPr>
        <p:blipFill rotWithShape="1">
          <a:blip r:embed="rId4">
            <a:alphaModFix/>
          </a:blip>
          <a:srcRect l="10849" b="15618"/>
          <a:stretch/>
        </p:blipFill>
        <p:spPr>
          <a:xfrm>
            <a:off x="5588800" y="395825"/>
            <a:ext cx="3435474" cy="1665533"/>
          </a:xfrm>
          <a:prstGeom prst="rect">
            <a:avLst/>
          </a:prstGeom>
          <a:noFill/>
          <a:ln>
            <a:noFill/>
          </a:ln>
        </p:spPr>
      </p:pic>
      <p:sp>
        <p:nvSpPr>
          <p:cNvPr id="271" name="Google Shape;271;p33"/>
          <p:cNvSpPr txBox="1"/>
          <p:nvPr/>
        </p:nvSpPr>
        <p:spPr>
          <a:xfrm>
            <a:off x="134750" y="552675"/>
            <a:ext cx="55251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lt1"/>
              </a:buClr>
              <a:buSzPts val="1400"/>
              <a:buChar char="●"/>
            </a:pPr>
            <a:r>
              <a:rPr lang="en" u="sng">
                <a:solidFill>
                  <a:schemeClr val="hlink"/>
                </a:solidFill>
                <a:hlinkClick r:id="rId5"/>
              </a:rPr>
              <a:t>Watch this Animation of our Proposed Building (Video Link)</a:t>
            </a:r>
            <a:endParaRPr/>
          </a:p>
          <a:p>
            <a:pPr marL="457200" lvl="0" indent="-317500" algn="l" rtl="0">
              <a:spcBef>
                <a:spcPts val="0"/>
              </a:spcBef>
              <a:spcAft>
                <a:spcPts val="0"/>
              </a:spcAft>
              <a:buClr>
                <a:schemeClr val="lt1"/>
              </a:buClr>
              <a:buSzPts val="1400"/>
              <a:buChar char="●"/>
            </a:pPr>
            <a:r>
              <a:rPr lang="en">
                <a:solidFill>
                  <a:schemeClr val="lt1"/>
                </a:solidFill>
              </a:rPr>
              <a:t>This would be adjusted to include large CTE classrooms </a:t>
            </a:r>
            <a:endParaRPr>
              <a:solidFill>
                <a:schemeClr val="lt1"/>
              </a:solidFill>
            </a:endParaRPr>
          </a:p>
        </p:txBody>
      </p:sp>
      <p:pic>
        <p:nvPicPr>
          <p:cNvPr id="272" name="Google Shape;272;p33"/>
          <p:cNvPicPr preferRelativeResize="0"/>
          <p:nvPr/>
        </p:nvPicPr>
        <p:blipFill>
          <a:blip r:embed="rId6">
            <a:alphaModFix/>
          </a:blip>
          <a:stretch>
            <a:fillRect/>
          </a:stretch>
        </p:blipFill>
        <p:spPr>
          <a:xfrm rot="-3860176">
            <a:off x="909319" y="3304141"/>
            <a:ext cx="1258787" cy="469693"/>
          </a:xfrm>
          <a:prstGeom prst="rect">
            <a:avLst/>
          </a:prstGeom>
          <a:noFill/>
          <a:ln>
            <a:noFill/>
          </a:ln>
        </p:spPr>
      </p:pic>
      <p:sp>
        <p:nvSpPr>
          <p:cNvPr id="273" name="Google Shape;273;p33"/>
          <p:cNvSpPr txBox="1"/>
          <p:nvPr/>
        </p:nvSpPr>
        <p:spPr>
          <a:xfrm>
            <a:off x="352450" y="4122400"/>
            <a:ext cx="1902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highlight>
                  <a:schemeClr val="dk1"/>
                </a:highlight>
              </a:rPr>
              <a:t>New Building Site. </a:t>
            </a:r>
            <a:endParaRPr>
              <a:solidFill>
                <a:srgbClr val="FFFFFF"/>
              </a:solidFill>
              <a:highlight>
                <a:schemeClr val="dk1"/>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title"/>
          </p:nvPr>
        </p:nvSpPr>
        <p:spPr>
          <a:xfrm>
            <a:off x="161975" y="947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891"/>
              <a:buNone/>
            </a:pPr>
            <a:r>
              <a:rPr lang="en" sz="1588" u="sng"/>
              <a:t>Chicago Builds Program at Dunbar High School. Low levels of participation.</a:t>
            </a:r>
            <a:endParaRPr sz="1588" u="sng"/>
          </a:p>
        </p:txBody>
      </p:sp>
      <p:sp>
        <p:nvSpPr>
          <p:cNvPr id="279" name="Google Shape;279;p34"/>
          <p:cNvSpPr txBox="1"/>
          <p:nvPr/>
        </p:nvSpPr>
        <p:spPr>
          <a:xfrm>
            <a:off x="161975" y="612600"/>
            <a:ext cx="7905900" cy="17454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2"/>
              </a:buClr>
              <a:buSzPts val="1400"/>
              <a:buChar char="●"/>
            </a:pPr>
            <a:r>
              <a:rPr lang="en" u="sng">
                <a:solidFill>
                  <a:schemeClr val="accent5"/>
                </a:solidFill>
                <a:hlinkClick r:id="rId3">
                  <a:extLst>
                    <a:ext uri="{A12FA001-AC4F-418D-AE19-62706E023703}">
                      <ahyp:hlinkClr xmlns:ahyp="http://schemas.microsoft.com/office/drawing/2018/hyperlinkcolor" val="tx"/>
                    </a:ext>
                  </a:extLst>
                </a:hlinkClick>
              </a:rPr>
              <a:t>Chicago Builds Brochure</a:t>
            </a:r>
            <a:endParaRPr>
              <a:solidFill>
                <a:schemeClr val="dk2"/>
              </a:solidFill>
            </a:endParaRPr>
          </a:p>
          <a:p>
            <a:pPr marL="457200" lvl="0" indent="-317500" algn="l" rtl="0">
              <a:lnSpc>
                <a:spcPct val="115000"/>
              </a:lnSpc>
              <a:spcBef>
                <a:spcPts val="0"/>
              </a:spcBef>
              <a:spcAft>
                <a:spcPts val="0"/>
              </a:spcAft>
              <a:buClr>
                <a:schemeClr val="dk2"/>
              </a:buClr>
              <a:buSzPts val="1400"/>
              <a:buChar char="●"/>
            </a:pPr>
            <a:r>
              <a:rPr lang="en" u="sng">
                <a:solidFill>
                  <a:schemeClr val="hlink"/>
                </a:solidFill>
                <a:hlinkClick r:id="rId4"/>
              </a:rPr>
              <a:t>Chicago Builds 1 Pager</a:t>
            </a:r>
            <a:endParaRPr>
              <a:solidFill>
                <a:schemeClr val="dk2"/>
              </a:solidFill>
            </a:endParaRPr>
          </a:p>
          <a:p>
            <a:pPr marL="457200" lvl="0" indent="-304800" algn="l" rtl="0">
              <a:lnSpc>
                <a:spcPct val="115000"/>
              </a:lnSpc>
              <a:spcBef>
                <a:spcPts val="0"/>
              </a:spcBef>
              <a:spcAft>
                <a:spcPts val="0"/>
              </a:spcAft>
              <a:buClr>
                <a:schemeClr val="dk2"/>
              </a:buClr>
              <a:buSzPts val="1200"/>
              <a:buChar char="●"/>
            </a:pPr>
            <a:r>
              <a:rPr lang="en" sz="1200" i="1">
                <a:solidFill>
                  <a:schemeClr val="dk2"/>
                </a:solidFill>
              </a:rPr>
              <a:t>“Chicago Builds Construction Campus at Dunbar is the city's first comprehensive citywide trades program. 11th and 12th grade CPS students travel to Chicago Builds for the second part of their regular school day to receive in-depth exposure to the construction industry and gain skills necessary for a career in construction.”</a:t>
            </a:r>
            <a:endParaRPr sz="1200" i="1">
              <a:solidFill>
                <a:schemeClr val="dk2"/>
              </a:solidFill>
            </a:endParaRPr>
          </a:p>
          <a:p>
            <a:pPr marL="457200" lvl="0" indent="-317500" algn="l" rtl="0">
              <a:lnSpc>
                <a:spcPct val="115000"/>
              </a:lnSpc>
              <a:spcBef>
                <a:spcPts val="0"/>
              </a:spcBef>
              <a:spcAft>
                <a:spcPts val="0"/>
              </a:spcAft>
              <a:buClr>
                <a:schemeClr val="dk1"/>
              </a:buClr>
              <a:buSzPts val="1400"/>
              <a:buChar char="●"/>
            </a:pPr>
            <a:r>
              <a:rPr lang="en" sz="1200">
                <a:solidFill>
                  <a:schemeClr val="dk1"/>
                </a:solidFill>
                <a:highlight>
                  <a:schemeClr val="lt1"/>
                </a:highlight>
              </a:rPr>
              <a:t>Dunbar has a fully staffed CTE program and the facilities are dynamite.</a:t>
            </a:r>
            <a:endParaRPr>
              <a:solidFill>
                <a:schemeClr val="dk1"/>
              </a:solidFill>
              <a:highlight>
                <a:schemeClr val="lt1"/>
              </a:highlight>
            </a:endParaRPr>
          </a:p>
        </p:txBody>
      </p:sp>
      <p:graphicFrame>
        <p:nvGraphicFramePr>
          <p:cNvPr id="280" name="Google Shape;280;p34"/>
          <p:cNvGraphicFramePr/>
          <p:nvPr/>
        </p:nvGraphicFramePr>
        <p:xfrm>
          <a:off x="350125" y="2484005"/>
          <a:ext cx="8389475" cy="1029565"/>
        </p:xfrm>
        <a:graphic>
          <a:graphicData uri="http://schemas.openxmlformats.org/drawingml/2006/table">
            <a:tbl>
              <a:tblPr>
                <a:noFill/>
                <a:tableStyleId>{FB88457E-907F-4E24-8AC5-B232DC28AE17}</a:tableStyleId>
              </a:tblPr>
              <a:tblGrid>
                <a:gridCol w="1400250">
                  <a:extLst>
                    <a:ext uri="{9D8B030D-6E8A-4147-A177-3AD203B41FA5}">
                      <a16:colId xmlns:a16="http://schemas.microsoft.com/office/drawing/2014/main" val="20000"/>
                    </a:ext>
                  </a:extLst>
                </a:gridCol>
                <a:gridCol w="1639175">
                  <a:extLst>
                    <a:ext uri="{9D8B030D-6E8A-4147-A177-3AD203B41FA5}">
                      <a16:colId xmlns:a16="http://schemas.microsoft.com/office/drawing/2014/main" val="20001"/>
                    </a:ext>
                  </a:extLst>
                </a:gridCol>
                <a:gridCol w="1643450">
                  <a:extLst>
                    <a:ext uri="{9D8B030D-6E8A-4147-A177-3AD203B41FA5}">
                      <a16:colId xmlns:a16="http://schemas.microsoft.com/office/drawing/2014/main" val="20002"/>
                    </a:ext>
                  </a:extLst>
                </a:gridCol>
                <a:gridCol w="1672950">
                  <a:extLst>
                    <a:ext uri="{9D8B030D-6E8A-4147-A177-3AD203B41FA5}">
                      <a16:colId xmlns:a16="http://schemas.microsoft.com/office/drawing/2014/main" val="20003"/>
                    </a:ext>
                  </a:extLst>
                </a:gridCol>
                <a:gridCol w="2033650">
                  <a:extLst>
                    <a:ext uri="{9D8B030D-6E8A-4147-A177-3AD203B41FA5}">
                      <a16:colId xmlns:a16="http://schemas.microsoft.com/office/drawing/2014/main" val="20004"/>
                    </a:ext>
                  </a:extLst>
                </a:gridCol>
              </a:tblGrid>
              <a:tr h="450475">
                <a:tc>
                  <a:txBody>
                    <a:bodyPr/>
                    <a:lstStyle/>
                    <a:p>
                      <a:pPr marL="0" lvl="0" indent="0" algn="l" rtl="0">
                        <a:spcBef>
                          <a:spcPts val="0"/>
                        </a:spcBef>
                        <a:spcAft>
                          <a:spcPts val="0"/>
                        </a:spcAft>
                        <a:buNone/>
                      </a:pPr>
                      <a:r>
                        <a:rPr lang="en" sz="1300"/>
                        <a:t>Avg. SAT Score</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5 Year Grad Rate</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College Enrollment</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College Persistence</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Of the 446 Enrolled</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450475">
                <a:tc>
                  <a:txBody>
                    <a:bodyPr/>
                    <a:lstStyle/>
                    <a:p>
                      <a:pPr marL="0" lvl="0" indent="0" algn="l" rtl="0">
                        <a:spcBef>
                          <a:spcPts val="0"/>
                        </a:spcBef>
                        <a:spcAft>
                          <a:spcPts val="0"/>
                        </a:spcAft>
                        <a:buNone/>
                      </a:pPr>
                      <a:r>
                        <a:rPr lang="en" sz="1300"/>
                        <a:t>12th Percentile</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65%</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59%</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46%</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78 will complete 1 year of college (17%)</a:t>
                      </a:r>
                      <a:endParaRPr sz="1300"/>
                    </a:p>
                  </a:txBody>
                  <a:tcPr marL="91425" marR="91425" marT="91425" marB="91425">
                    <a:lnL w="38100" cap="flat" cmpd="sng">
                      <a:solidFill>
                        <a:srgbClr val="9E9E9E"/>
                      </a:solidFill>
                      <a:prstDash val="solid"/>
                      <a:round/>
                      <a:headEnd type="none" w="sm" len="sm"/>
                      <a:tailEnd type="none" w="sm" len="sm"/>
                    </a:lnL>
                    <a:lnR w="38100" cap="flat" cmpd="sng">
                      <a:solidFill>
                        <a:srgbClr val="9E9E9E"/>
                      </a:solidFill>
                      <a:prstDash val="solid"/>
                      <a:round/>
                      <a:headEnd type="none" w="sm" len="sm"/>
                      <a:tailEnd type="none" w="sm" len="sm"/>
                    </a:lnR>
                    <a:lnT w="38100" cap="flat" cmpd="sng">
                      <a:solidFill>
                        <a:srgbClr val="9E9E9E"/>
                      </a:solidFill>
                      <a:prstDash val="solid"/>
                      <a:round/>
                      <a:headEnd type="none" w="sm" len="sm"/>
                      <a:tailEnd type="none" w="sm" len="sm"/>
                    </a:lnT>
                    <a:lnB w="3810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81" name="Google Shape;281;p34"/>
          <p:cNvSpPr txBox="1"/>
          <p:nvPr/>
        </p:nvSpPr>
        <p:spPr>
          <a:xfrm>
            <a:off x="196025" y="3606725"/>
            <a:ext cx="8389500" cy="12315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en" sz="1200">
                <a:solidFill>
                  <a:schemeClr val="dk1"/>
                </a:solidFill>
                <a:highlight>
                  <a:schemeClr val="lt1"/>
                </a:highlight>
              </a:rPr>
              <a:t>I was told 130 students should be involved in the program, but only 80 enrolled this past year. </a:t>
            </a:r>
            <a:endParaRPr sz="1200">
              <a:solidFill>
                <a:schemeClr val="dk1"/>
              </a:solidFill>
              <a:highlight>
                <a:schemeClr val="lt1"/>
              </a:highlight>
            </a:endParaRPr>
          </a:p>
          <a:p>
            <a:pPr marL="457200" lvl="0" indent="-317500" algn="l" rtl="0">
              <a:lnSpc>
                <a:spcPct val="115000"/>
              </a:lnSpc>
              <a:spcBef>
                <a:spcPts val="0"/>
              </a:spcBef>
              <a:spcAft>
                <a:spcPts val="0"/>
              </a:spcAft>
              <a:buClr>
                <a:schemeClr val="dk1"/>
              </a:buClr>
              <a:buSzPts val="1400"/>
              <a:buChar char="●"/>
            </a:pPr>
            <a:r>
              <a:rPr lang="en" sz="1200">
                <a:solidFill>
                  <a:schemeClr val="dk1"/>
                </a:solidFill>
                <a:highlight>
                  <a:schemeClr val="lt1"/>
                </a:highlight>
              </a:rPr>
              <a:t>Program offered to bus students in - didn’t work. After hour usage? Not happening. </a:t>
            </a:r>
            <a:endParaRPr sz="1200">
              <a:solidFill>
                <a:schemeClr val="dk1"/>
              </a:solidFill>
              <a:highlight>
                <a:schemeClr val="lt1"/>
              </a:highlight>
            </a:endParaRPr>
          </a:p>
          <a:p>
            <a:pPr marL="0" lvl="0" indent="0" algn="l" rtl="0">
              <a:lnSpc>
                <a:spcPct val="115000"/>
              </a:lnSpc>
              <a:spcBef>
                <a:spcPts val="1200"/>
              </a:spcBef>
              <a:spcAft>
                <a:spcPts val="1200"/>
              </a:spcAft>
              <a:buNone/>
            </a:pPr>
            <a:r>
              <a:rPr lang="en" sz="1200">
                <a:solidFill>
                  <a:schemeClr val="dk1"/>
                </a:solidFill>
                <a:highlight>
                  <a:schemeClr val="lt1"/>
                </a:highlight>
              </a:rPr>
              <a:t>If Hope had Dunbar’s facilities, 75% of students would be required to take technical courses. Even if students intend to study 18th century French Poetry in college.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p:nvPr/>
        </p:nvSpPr>
        <p:spPr>
          <a:xfrm>
            <a:off x="0" y="-465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5"/>
          <p:cNvSpPr txBox="1">
            <a:spLocks noGrp="1"/>
          </p:cNvSpPr>
          <p:nvPr>
            <p:ph type="title"/>
          </p:nvPr>
        </p:nvSpPr>
        <p:spPr>
          <a:xfrm>
            <a:off x="126725" y="136775"/>
            <a:ext cx="4260300" cy="54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lt1"/>
                </a:solidFill>
              </a:rPr>
              <a:t>Is college for everyone? No. </a:t>
            </a:r>
            <a:endParaRPr u="sng">
              <a:solidFill>
                <a:schemeClr val="lt1"/>
              </a:solidFill>
            </a:endParaRPr>
          </a:p>
        </p:txBody>
      </p:sp>
      <p:sp>
        <p:nvSpPr>
          <p:cNvPr id="288" name="Google Shape;288;p35"/>
          <p:cNvSpPr txBox="1">
            <a:spLocks noGrp="1"/>
          </p:cNvSpPr>
          <p:nvPr>
            <p:ph type="body" idx="1"/>
          </p:nvPr>
        </p:nvSpPr>
        <p:spPr>
          <a:xfrm>
            <a:off x="0" y="817800"/>
            <a:ext cx="4809000" cy="22473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solidFill>
                  <a:schemeClr val="lt1"/>
                </a:solidFill>
              </a:rPr>
              <a:t>Hope Chicago </a:t>
            </a:r>
            <a:r>
              <a:rPr lang="en" u="sng">
                <a:solidFill>
                  <a:schemeClr val="hlink"/>
                </a:solidFill>
                <a:hlinkClick r:id="rId3"/>
              </a:rPr>
              <a:t>Scholarship</a:t>
            </a:r>
            <a:r>
              <a:rPr lang="en">
                <a:solidFill>
                  <a:schemeClr val="lt1"/>
                </a:solidFill>
              </a:rPr>
              <a:t>: *The most popular scholarship in Chicago news in the summer of 2022. </a:t>
            </a:r>
            <a:endParaRPr>
              <a:solidFill>
                <a:schemeClr val="lt1"/>
              </a:solidFill>
            </a:endParaRPr>
          </a:p>
          <a:p>
            <a:pPr marL="457200" lvl="0" indent="-317500" algn="l" rtl="0">
              <a:spcBef>
                <a:spcPts val="1200"/>
              </a:spcBef>
              <a:spcAft>
                <a:spcPts val="0"/>
              </a:spcAft>
              <a:buClr>
                <a:schemeClr val="lt1"/>
              </a:buClr>
              <a:buSzPts val="1400"/>
              <a:buChar char="●"/>
            </a:pPr>
            <a:r>
              <a:rPr lang="en">
                <a:solidFill>
                  <a:schemeClr val="lt1"/>
                </a:solidFill>
              </a:rPr>
              <a:t>Social experiment/investment to see if the elimination of financial barriers will put AND KEEP students in college. </a:t>
            </a:r>
            <a:endParaRPr>
              <a:solidFill>
                <a:schemeClr val="lt1"/>
              </a:solidFill>
            </a:endParaRPr>
          </a:p>
          <a:p>
            <a:pPr marL="457200" lvl="0" indent="-317500" algn="l" rtl="0">
              <a:spcBef>
                <a:spcPts val="0"/>
              </a:spcBef>
              <a:spcAft>
                <a:spcPts val="0"/>
              </a:spcAft>
              <a:buClr>
                <a:schemeClr val="lt1"/>
              </a:buClr>
              <a:buSzPts val="1400"/>
              <a:buChar char="●"/>
            </a:pPr>
            <a:r>
              <a:rPr lang="en">
                <a:solidFill>
                  <a:schemeClr val="lt1"/>
                </a:solidFill>
              </a:rPr>
              <a:t>I hope all students in the program go on and graduate college, but I think a focus on intervention should be placed elsewhere.</a:t>
            </a:r>
            <a:endParaRPr>
              <a:solidFill>
                <a:schemeClr val="lt1"/>
              </a:solidFill>
            </a:endParaRPr>
          </a:p>
        </p:txBody>
      </p:sp>
      <p:sp>
        <p:nvSpPr>
          <p:cNvPr id="289" name="Google Shape;289;p35"/>
          <p:cNvSpPr txBox="1">
            <a:spLocks noGrp="1"/>
          </p:cNvSpPr>
          <p:nvPr>
            <p:ph type="body" idx="2"/>
          </p:nvPr>
        </p:nvSpPr>
        <p:spPr>
          <a:xfrm>
            <a:off x="0" y="2985275"/>
            <a:ext cx="4809000" cy="2163000"/>
          </a:xfrm>
          <a:prstGeom prst="rect">
            <a:avLst/>
          </a:prstGeom>
        </p:spPr>
        <p:txBody>
          <a:bodyPr spcFirstLastPara="1" wrap="square" lIns="91425" tIns="91425" rIns="91425" bIns="91425" anchor="t" anchorCtr="0">
            <a:noAutofit/>
          </a:bodyPr>
          <a:lstStyle/>
          <a:p>
            <a:pPr marL="457200" lvl="0" indent="-301426" algn="l" rtl="0">
              <a:lnSpc>
                <a:spcPct val="115000"/>
              </a:lnSpc>
              <a:spcBef>
                <a:spcPts val="0"/>
              </a:spcBef>
              <a:spcAft>
                <a:spcPts val="0"/>
              </a:spcAft>
              <a:buClr>
                <a:schemeClr val="lt1"/>
              </a:buClr>
              <a:buSzPts val="1147"/>
              <a:buChar char="●"/>
            </a:pPr>
            <a:r>
              <a:rPr lang="en" sz="1146">
                <a:solidFill>
                  <a:schemeClr val="lt1"/>
                </a:solidFill>
              </a:rPr>
              <a:t>The reality: For high school seniors who read at a 5th grade level, write on a 5th grade level, and haven’t demonstrated mastery of basic skills in Geometry and Algebra 1…</a:t>
            </a:r>
            <a:r>
              <a:rPr lang="en" sz="1146" b="1" i="1">
                <a:solidFill>
                  <a:srgbClr val="FFFF00"/>
                </a:solidFill>
                <a:highlight>
                  <a:srgbClr val="0000FF"/>
                </a:highlight>
              </a:rPr>
              <a:t>college</a:t>
            </a:r>
            <a:r>
              <a:rPr lang="en" sz="1146">
                <a:solidFill>
                  <a:srgbClr val="FFFF00"/>
                </a:solidFill>
              </a:rPr>
              <a:t> </a:t>
            </a:r>
            <a:r>
              <a:rPr lang="en" sz="1146" b="1" u="sng">
                <a:solidFill>
                  <a:srgbClr val="FFFF00"/>
                </a:solidFill>
                <a:highlight>
                  <a:srgbClr val="0000FF"/>
                </a:highlight>
              </a:rPr>
              <a:t>MIGHT</a:t>
            </a:r>
            <a:r>
              <a:rPr lang="en" sz="1146">
                <a:solidFill>
                  <a:schemeClr val="lt1"/>
                </a:solidFill>
                <a:highlight>
                  <a:srgbClr val="0000FF"/>
                </a:highlight>
              </a:rPr>
              <a:t> </a:t>
            </a:r>
            <a:r>
              <a:rPr lang="en" sz="1146">
                <a:solidFill>
                  <a:schemeClr val="lt1"/>
                </a:solidFill>
              </a:rPr>
              <a:t>be the answer. A student could make it happen. True.</a:t>
            </a:r>
            <a:endParaRPr sz="146">
              <a:solidFill>
                <a:schemeClr val="lt1"/>
              </a:solidFill>
            </a:endParaRPr>
          </a:p>
          <a:p>
            <a:pPr marL="457200" lvl="0" indent="-301426" algn="l" rtl="0">
              <a:lnSpc>
                <a:spcPct val="115000"/>
              </a:lnSpc>
              <a:spcBef>
                <a:spcPts val="0"/>
              </a:spcBef>
              <a:spcAft>
                <a:spcPts val="0"/>
              </a:spcAft>
              <a:buClr>
                <a:schemeClr val="lt1"/>
              </a:buClr>
              <a:buSzPts val="1147"/>
              <a:buChar char="●"/>
            </a:pPr>
            <a:r>
              <a:rPr lang="en" sz="1146">
                <a:solidFill>
                  <a:schemeClr val="lt1"/>
                </a:solidFill>
              </a:rPr>
              <a:t>With that being said…should students testing in the 12th percentile (in 11th grade) be </a:t>
            </a:r>
            <a:r>
              <a:rPr lang="en" sz="1146" b="1">
                <a:solidFill>
                  <a:srgbClr val="FFFF00"/>
                </a:solidFill>
                <a:highlight>
                  <a:srgbClr val="0000FF"/>
                </a:highlight>
              </a:rPr>
              <a:t>exposed</a:t>
            </a:r>
            <a:r>
              <a:rPr lang="en" sz="1146">
                <a:solidFill>
                  <a:schemeClr val="lt1"/>
                </a:solidFill>
              </a:rPr>
              <a:t> and encouraged to pursue trade and technical education options sooner? My answer to that question is, yes. Not forcing them into the trades, but extensively exposing them to relevant classwork in those careers (sooner) is a solid idea. </a:t>
            </a:r>
            <a:endParaRPr sz="1146">
              <a:solidFill>
                <a:schemeClr val="lt1"/>
              </a:solidFill>
            </a:endParaRPr>
          </a:p>
        </p:txBody>
      </p:sp>
      <p:graphicFrame>
        <p:nvGraphicFramePr>
          <p:cNvPr id="290" name="Google Shape;290;p35"/>
          <p:cNvGraphicFramePr/>
          <p:nvPr/>
        </p:nvGraphicFramePr>
        <p:xfrm>
          <a:off x="4882063" y="905246"/>
          <a:ext cx="4201500" cy="3768119"/>
        </p:xfrm>
        <a:graphic>
          <a:graphicData uri="http://schemas.openxmlformats.org/drawingml/2006/table">
            <a:tbl>
              <a:tblPr>
                <a:noFill/>
                <a:tableStyleId>{FB88457E-907F-4E24-8AC5-B232DC28AE17}</a:tableStyleId>
              </a:tblPr>
              <a:tblGrid>
                <a:gridCol w="1277100">
                  <a:extLst>
                    <a:ext uri="{9D8B030D-6E8A-4147-A177-3AD203B41FA5}">
                      <a16:colId xmlns:a16="http://schemas.microsoft.com/office/drawing/2014/main" val="20000"/>
                    </a:ext>
                  </a:extLst>
                </a:gridCol>
                <a:gridCol w="531875">
                  <a:extLst>
                    <a:ext uri="{9D8B030D-6E8A-4147-A177-3AD203B41FA5}">
                      <a16:colId xmlns:a16="http://schemas.microsoft.com/office/drawing/2014/main" val="20001"/>
                    </a:ext>
                  </a:extLst>
                </a:gridCol>
                <a:gridCol w="600000">
                  <a:extLst>
                    <a:ext uri="{9D8B030D-6E8A-4147-A177-3AD203B41FA5}">
                      <a16:colId xmlns:a16="http://schemas.microsoft.com/office/drawing/2014/main" val="20002"/>
                    </a:ext>
                  </a:extLst>
                </a:gridCol>
                <a:gridCol w="615175">
                  <a:extLst>
                    <a:ext uri="{9D8B030D-6E8A-4147-A177-3AD203B41FA5}">
                      <a16:colId xmlns:a16="http://schemas.microsoft.com/office/drawing/2014/main" val="20003"/>
                    </a:ext>
                  </a:extLst>
                </a:gridCol>
                <a:gridCol w="630350">
                  <a:extLst>
                    <a:ext uri="{9D8B030D-6E8A-4147-A177-3AD203B41FA5}">
                      <a16:colId xmlns:a16="http://schemas.microsoft.com/office/drawing/2014/main" val="20004"/>
                    </a:ext>
                  </a:extLst>
                </a:gridCol>
                <a:gridCol w="547000">
                  <a:extLst>
                    <a:ext uri="{9D8B030D-6E8A-4147-A177-3AD203B41FA5}">
                      <a16:colId xmlns:a16="http://schemas.microsoft.com/office/drawing/2014/main" val="20005"/>
                    </a:ext>
                  </a:extLst>
                </a:gridCol>
              </a:tblGrid>
              <a:tr h="591300">
                <a:tc>
                  <a:txBody>
                    <a:bodyPr/>
                    <a:lstStyle/>
                    <a:p>
                      <a:pPr marL="0" lvl="0" indent="0" algn="l" rtl="0">
                        <a:lnSpc>
                          <a:spcPct val="115000"/>
                        </a:lnSpc>
                        <a:spcBef>
                          <a:spcPts val="0"/>
                        </a:spcBef>
                        <a:spcAft>
                          <a:spcPts val="0"/>
                        </a:spcAft>
                        <a:buNone/>
                      </a:pP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Juarez</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Johnson (Noble)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Al Raby</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Morgan Park</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Farragut</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extLst>
                  <a:ext uri="{0D108BD9-81ED-4DB2-BD59-A6C34878D82A}">
                    <a16:rowId xmlns:a16="http://schemas.microsoft.com/office/drawing/2014/main" val="10000"/>
                  </a:ext>
                </a:extLst>
              </a:tr>
              <a:tr h="449975">
                <a:tc>
                  <a:txBody>
                    <a:bodyPr/>
                    <a:lstStyle/>
                    <a:p>
                      <a:pPr marL="0" lvl="0" indent="0" algn="l" rtl="0">
                        <a:spcBef>
                          <a:spcPts val="0"/>
                        </a:spcBef>
                        <a:spcAft>
                          <a:spcPts val="0"/>
                        </a:spcAft>
                        <a:buNone/>
                      </a:pPr>
                      <a:r>
                        <a:rPr lang="en" sz="1100"/>
                        <a:t>2022 Enrollment</a:t>
                      </a:r>
                      <a:endParaRPr sz="1100"/>
                    </a:p>
                  </a:txBody>
                  <a:tcPr marL="91425" marR="91425" marT="91425" marB="91425">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1,590</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470</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173</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1,072</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455</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49975">
                <a:tc>
                  <a:txBody>
                    <a:bodyPr/>
                    <a:lstStyle/>
                    <a:p>
                      <a:pPr marL="0" lvl="0" indent="0" algn="l" rtl="0">
                        <a:spcBef>
                          <a:spcPts val="0"/>
                        </a:spcBef>
                        <a:spcAft>
                          <a:spcPts val="0"/>
                        </a:spcAft>
                        <a:buNone/>
                      </a:pPr>
                      <a:r>
                        <a:rPr lang="en" sz="1100"/>
                        <a:t>2015 Enrollment</a:t>
                      </a:r>
                      <a:endParaRPr sz="1100"/>
                    </a:p>
                  </a:txBody>
                  <a:tcPr marL="91425" marR="91425" marT="91425" marB="91425">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t>1,676</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848</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488</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1,436</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t>987</a:t>
                      </a:r>
                      <a:endParaRPr sz="10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18125">
                <a:tc>
                  <a:txBody>
                    <a:bodyPr/>
                    <a:lstStyle/>
                    <a:p>
                      <a:pPr marL="0" lvl="0" indent="0" algn="l" rtl="0">
                        <a:spcBef>
                          <a:spcPts val="0"/>
                        </a:spcBef>
                        <a:spcAft>
                          <a:spcPts val="0"/>
                        </a:spcAft>
                        <a:buNone/>
                      </a:pPr>
                      <a:r>
                        <a:rPr lang="en" sz="1100"/>
                        <a:t>Average SAT Score</a:t>
                      </a:r>
                      <a:endParaRPr sz="1100"/>
                    </a:p>
                  </a:txBody>
                  <a:tcPr marL="91425" marR="91425" marT="91425" marB="91425">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862</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802</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777</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822 </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777 </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98525">
                <a:tc>
                  <a:txBody>
                    <a:bodyPr/>
                    <a:lstStyle/>
                    <a:p>
                      <a:pPr marL="0" lvl="0" indent="0" algn="l" rtl="0">
                        <a:lnSpc>
                          <a:spcPct val="115000"/>
                        </a:lnSpc>
                        <a:spcBef>
                          <a:spcPts val="0"/>
                        </a:spcBef>
                        <a:spcAft>
                          <a:spcPts val="0"/>
                        </a:spcAft>
                        <a:buNone/>
                      </a:pPr>
                      <a:r>
                        <a:rPr lang="en" sz="1100"/>
                        <a:t>SAT National Percentile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19th</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12th</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9th</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15th</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9th</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61625">
                <a:tc>
                  <a:txBody>
                    <a:bodyPr/>
                    <a:lstStyle/>
                    <a:p>
                      <a:pPr marL="0" lvl="0" indent="0" algn="l" rtl="0">
                        <a:lnSpc>
                          <a:spcPct val="115000"/>
                        </a:lnSpc>
                        <a:spcBef>
                          <a:spcPts val="0"/>
                        </a:spcBef>
                        <a:spcAft>
                          <a:spcPts val="0"/>
                        </a:spcAft>
                        <a:buNone/>
                      </a:pPr>
                      <a:r>
                        <a:rPr lang="en" sz="1100"/>
                        <a:t>Chronic Truancy</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61%</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79%</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89%</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51%</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89%</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98525">
                <a:tc>
                  <a:txBody>
                    <a:bodyPr/>
                    <a:lstStyle/>
                    <a:p>
                      <a:pPr marL="0" lvl="0" indent="0" algn="l" rtl="0">
                        <a:lnSpc>
                          <a:spcPct val="115000"/>
                        </a:lnSpc>
                        <a:spcBef>
                          <a:spcPts val="0"/>
                        </a:spcBef>
                        <a:spcAft>
                          <a:spcPts val="0"/>
                        </a:spcAft>
                        <a:buNone/>
                      </a:pPr>
                      <a:r>
                        <a:rPr lang="en" sz="1100"/>
                        <a:t>College Enrollment</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57%</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62%</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55%</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59%</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100"/>
                        <a:t>55%</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591300">
                <a:tc>
                  <a:txBody>
                    <a:bodyPr/>
                    <a:lstStyle/>
                    <a:p>
                      <a:pPr marL="0" lvl="0" indent="0" algn="l" rtl="0">
                        <a:lnSpc>
                          <a:spcPct val="115000"/>
                        </a:lnSpc>
                        <a:spcBef>
                          <a:spcPts val="0"/>
                        </a:spcBef>
                        <a:spcAft>
                          <a:spcPts val="0"/>
                        </a:spcAft>
                        <a:buNone/>
                      </a:pPr>
                      <a:r>
                        <a:rPr lang="en" sz="1100"/>
                        <a:t>Performance Data</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Inability to rate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Inability to rate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Inability to rate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Inability to rate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100"/>
                        <a:t>Inability to rate</a:t>
                      </a:r>
                      <a:endParaRPr sz="1100"/>
                    </a:p>
                  </a:txBody>
                  <a:tcPr marL="28575" marR="28575" marT="19050" marB="19050" anchor="b">
                    <a:lnL w="19050" cap="flat" cmpd="sng">
                      <a:solidFill>
                        <a:srgbClr val="B7B7B7"/>
                      </a:solidFill>
                      <a:prstDash val="solid"/>
                      <a:round/>
                      <a:headEnd type="none" w="sm" len="sm"/>
                      <a:tailEnd type="none" w="sm" len="sm"/>
                    </a:lnL>
                    <a:lnR w="19050" cap="flat" cmpd="sng">
                      <a:solidFill>
                        <a:srgbClr val="B7B7B7"/>
                      </a:solidFill>
                      <a:prstDash val="solid"/>
                      <a:round/>
                      <a:headEnd type="none" w="sm" len="sm"/>
                      <a:tailEnd type="none" w="sm" len="sm"/>
                    </a:lnR>
                    <a:lnT w="19050" cap="flat" cmpd="sng">
                      <a:solidFill>
                        <a:srgbClr val="B7B7B7"/>
                      </a:solidFill>
                      <a:prstDash val="solid"/>
                      <a:round/>
                      <a:headEnd type="none" w="sm" len="sm"/>
                      <a:tailEnd type="none" w="sm" len="sm"/>
                    </a:lnT>
                    <a:lnB w="19050" cap="flat" cmpd="sng">
                      <a:solidFill>
                        <a:srgbClr val="B7B7B7"/>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91" name="Google Shape;291;p35"/>
          <p:cNvSpPr txBox="1"/>
          <p:nvPr/>
        </p:nvSpPr>
        <p:spPr>
          <a:xfrm>
            <a:off x="5308813" y="233150"/>
            <a:ext cx="3436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u="sng"/>
              <a:t>Hope Chicago Five School Profiles</a:t>
            </a:r>
            <a:endParaRPr b="1" u="sng"/>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6"/>
          <p:cNvSpPr txBox="1">
            <a:spLocks noGrp="1"/>
          </p:cNvSpPr>
          <p:nvPr>
            <p:ph type="title"/>
          </p:nvPr>
        </p:nvSpPr>
        <p:spPr>
          <a:xfrm>
            <a:off x="214825" y="110350"/>
            <a:ext cx="2787000" cy="57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220" u="sng"/>
              <a:t>Hope’s Story Line</a:t>
            </a:r>
            <a:endParaRPr sz="2220" u="sng"/>
          </a:p>
        </p:txBody>
      </p:sp>
      <p:sp>
        <p:nvSpPr>
          <p:cNvPr id="297" name="Google Shape;297;p36"/>
          <p:cNvSpPr txBox="1">
            <a:spLocks noGrp="1"/>
          </p:cNvSpPr>
          <p:nvPr>
            <p:ph type="body" idx="1"/>
          </p:nvPr>
        </p:nvSpPr>
        <p:spPr>
          <a:xfrm>
            <a:off x="75900" y="630000"/>
            <a:ext cx="2841300" cy="4446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1994-2003: </a:t>
            </a:r>
            <a:r>
              <a:rPr lang="en" sz="1200" u="sng">
                <a:solidFill>
                  <a:schemeClr val="hlink"/>
                </a:solidFill>
                <a:hlinkClick r:id="rId3"/>
              </a:rPr>
              <a:t>Living Light Ministries (Link)</a:t>
            </a:r>
            <a:r>
              <a:rPr lang="en" sz="1200"/>
              <a:t>. </a:t>
            </a:r>
            <a:endParaRPr sz="1200"/>
          </a:p>
          <a:p>
            <a:pPr marL="0" lvl="0" indent="0" algn="l" rtl="0">
              <a:lnSpc>
                <a:spcPct val="115000"/>
              </a:lnSpc>
              <a:spcBef>
                <a:spcPts val="1200"/>
              </a:spcBef>
              <a:spcAft>
                <a:spcPts val="0"/>
              </a:spcAft>
              <a:buNone/>
            </a:pPr>
            <a:r>
              <a:rPr lang="en" sz="1200"/>
              <a:t>1991-1999: Near North Little League in Cabrini Green</a:t>
            </a:r>
            <a:endParaRPr sz="1200"/>
          </a:p>
          <a:p>
            <a:pPr marL="0" lvl="0" indent="0" algn="l" rtl="0">
              <a:lnSpc>
                <a:spcPct val="115000"/>
              </a:lnSpc>
              <a:spcBef>
                <a:spcPts val="1200"/>
              </a:spcBef>
              <a:spcAft>
                <a:spcPts val="0"/>
              </a:spcAft>
              <a:buNone/>
            </a:pPr>
            <a:r>
              <a:rPr lang="en" sz="1200"/>
              <a:t>1995- Present: </a:t>
            </a:r>
            <a:r>
              <a:rPr lang="en" sz="1200" u="sng">
                <a:solidFill>
                  <a:schemeClr val="hlink"/>
                </a:solidFill>
                <a:hlinkClick r:id="rId4"/>
              </a:rPr>
              <a:t>Near West Little League -- Inspiration for the Movie Hardball</a:t>
            </a:r>
            <a:r>
              <a:rPr lang="en" sz="1200"/>
              <a:t>. </a:t>
            </a:r>
            <a:endParaRPr sz="1200"/>
          </a:p>
          <a:p>
            <a:pPr marL="0" lvl="0" indent="0" algn="l" rtl="0">
              <a:lnSpc>
                <a:spcPct val="115000"/>
              </a:lnSpc>
              <a:spcBef>
                <a:spcPts val="1200"/>
              </a:spcBef>
              <a:spcAft>
                <a:spcPts val="0"/>
              </a:spcAft>
              <a:buNone/>
            </a:pPr>
            <a:r>
              <a:rPr lang="en" sz="1200"/>
              <a:t>2005: Chicago Hope Academy launches with 60 freshmen. </a:t>
            </a:r>
            <a:endParaRPr sz="1200"/>
          </a:p>
          <a:p>
            <a:pPr marL="0" lvl="0" indent="0" algn="l" rtl="0">
              <a:lnSpc>
                <a:spcPct val="115000"/>
              </a:lnSpc>
              <a:spcBef>
                <a:spcPts val="1200"/>
              </a:spcBef>
              <a:spcAft>
                <a:spcPts val="0"/>
              </a:spcAft>
              <a:buNone/>
            </a:pPr>
            <a:r>
              <a:rPr lang="en" sz="1200"/>
              <a:t>2017: Builds out Track and West Campus Facilities </a:t>
            </a:r>
            <a:r>
              <a:rPr lang="en" sz="1200" u="sng">
                <a:solidFill>
                  <a:schemeClr val="hlink"/>
                </a:solidFill>
                <a:hlinkClick r:id="rId5"/>
              </a:rPr>
              <a:t>Recreational Activities Video</a:t>
            </a:r>
            <a:endParaRPr sz="1200"/>
          </a:p>
          <a:p>
            <a:pPr marL="0" lvl="0" indent="0" algn="l" rtl="0">
              <a:lnSpc>
                <a:spcPct val="115000"/>
              </a:lnSpc>
              <a:spcBef>
                <a:spcPts val="1200"/>
              </a:spcBef>
              <a:spcAft>
                <a:spcPts val="0"/>
              </a:spcAft>
              <a:buNone/>
            </a:pPr>
            <a:r>
              <a:rPr lang="en" sz="1200"/>
              <a:t>2019: Rugby Field built in partnership with </a:t>
            </a:r>
            <a:r>
              <a:rPr lang="en" sz="1200" u="sng">
                <a:solidFill>
                  <a:schemeClr val="hlink"/>
                </a:solidFill>
                <a:hlinkClick r:id="rId6"/>
              </a:rPr>
              <a:t>Chicago Lions</a:t>
            </a:r>
            <a:endParaRPr sz="1200"/>
          </a:p>
          <a:p>
            <a:pPr marL="0" lvl="0" indent="0" algn="l" rtl="0">
              <a:lnSpc>
                <a:spcPct val="115000"/>
              </a:lnSpc>
              <a:spcBef>
                <a:spcPts val="1200"/>
              </a:spcBef>
              <a:spcAft>
                <a:spcPts val="0"/>
              </a:spcAft>
              <a:buNone/>
            </a:pPr>
            <a:r>
              <a:rPr lang="en" sz="1200"/>
              <a:t>2020: Acquire Quest Athletic Center. </a:t>
            </a:r>
            <a:r>
              <a:rPr lang="en" sz="1200" u="sng">
                <a:solidFill>
                  <a:schemeClr val="hlink"/>
                </a:solidFill>
                <a:hlinkClick r:id="rId7"/>
              </a:rPr>
              <a:t>Facility Video (Link)</a:t>
            </a:r>
            <a:endParaRPr sz="1200">
              <a:highlight>
                <a:srgbClr val="EA9999"/>
              </a:highlight>
            </a:endParaRPr>
          </a:p>
          <a:p>
            <a:pPr marL="0" lvl="0" indent="0" algn="l" rtl="0">
              <a:lnSpc>
                <a:spcPct val="105000"/>
              </a:lnSpc>
              <a:spcBef>
                <a:spcPts val="1200"/>
              </a:spcBef>
              <a:spcAft>
                <a:spcPts val="0"/>
              </a:spcAft>
              <a:buSzPts val="688"/>
              <a:buNone/>
            </a:pPr>
            <a:endParaRPr sz="1075"/>
          </a:p>
          <a:p>
            <a:pPr marL="0" lvl="0" indent="0" algn="l" rtl="0">
              <a:lnSpc>
                <a:spcPct val="105000"/>
              </a:lnSpc>
              <a:spcBef>
                <a:spcPts val="1200"/>
              </a:spcBef>
              <a:spcAft>
                <a:spcPts val="1200"/>
              </a:spcAft>
              <a:buSzPts val="688"/>
              <a:buNone/>
            </a:pPr>
            <a:endParaRPr sz="1075"/>
          </a:p>
        </p:txBody>
      </p:sp>
      <p:pic>
        <p:nvPicPr>
          <p:cNvPr id="298" name="Google Shape;298;p36"/>
          <p:cNvPicPr preferRelativeResize="0"/>
          <p:nvPr/>
        </p:nvPicPr>
        <p:blipFill>
          <a:blip r:embed="rId8">
            <a:alphaModFix/>
          </a:blip>
          <a:stretch>
            <a:fillRect/>
          </a:stretch>
        </p:blipFill>
        <p:spPr>
          <a:xfrm>
            <a:off x="3073200" y="740250"/>
            <a:ext cx="5945776" cy="4153024"/>
          </a:xfrm>
          <a:prstGeom prst="rect">
            <a:avLst/>
          </a:prstGeom>
          <a:noFill/>
          <a:ln>
            <a:noFill/>
          </a:ln>
        </p:spPr>
      </p:pic>
      <p:sp>
        <p:nvSpPr>
          <p:cNvPr id="299" name="Google Shape;299;p36"/>
          <p:cNvSpPr txBox="1"/>
          <p:nvPr/>
        </p:nvSpPr>
        <p:spPr>
          <a:xfrm>
            <a:off x="3384900" y="370950"/>
            <a:ext cx="5544275"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t>Before and After: Bob Muzikowski (far right) looking over a vacant lot in 2017</a:t>
            </a:r>
            <a:endParaRPr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p:nvPr/>
        </p:nvSpPr>
        <p:spPr>
          <a:xfrm>
            <a:off x="4385875" y="-465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7"/>
          <p:cNvSpPr txBox="1">
            <a:spLocks noGrp="1"/>
          </p:cNvSpPr>
          <p:nvPr>
            <p:ph type="title"/>
          </p:nvPr>
        </p:nvSpPr>
        <p:spPr>
          <a:xfrm>
            <a:off x="71850" y="363250"/>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990"/>
              <a:buFont typeface="Arial"/>
              <a:buNone/>
            </a:pPr>
            <a:r>
              <a:rPr lang="en" sz="1660" u="sng"/>
              <a:t>Attracting Partnerships to our West Campus</a:t>
            </a:r>
            <a:endParaRPr sz="1660" u="sng"/>
          </a:p>
          <a:p>
            <a:pPr marL="0" lvl="0" indent="0" algn="l" rtl="0">
              <a:spcBef>
                <a:spcPts val="1200"/>
              </a:spcBef>
              <a:spcAft>
                <a:spcPts val="0"/>
              </a:spcAft>
              <a:buSzPts val="990"/>
              <a:buNone/>
            </a:pPr>
            <a:endParaRPr sz="2520"/>
          </a:p>
        </p:txBody>
      </p:sp>
      <p:sp>
        <p:nvSpPr>
          <p:cNvPr id="306" name="Google Shape;306;p37"/>
          <p:cNvSpPr txBox="1">
            <a:spLocks noGrp="1"/>
          </p:cNvSpPr>
          <p:nvPr>
            <p:ph type="body" idx="2"/>
          </p:nvPr>
        </p:nvSpPr>
        <p:spPr>
          <a:xfrm>
            <a:off x="169575" y="935950"/>
            <a:ext cx="4103400" cy="3870300"/>
          </a:xfrm>
          <a:prstGeom prst="rect">
            <a:avLst/>
          </a:prstGeom>
        </p:spPr>
        <p:txBody>
          <a:bodyPr spcFirstLastPara="1" wrap="square" lIns="91425" tIns="91425" rIns="91425" bIns="91425" anchor="t" anchorCtr="0">
            <a:normAutofit fontScale="85000" lnSpcReduction="10000"/>
          </a:bodyPr>
          <a:lstStyle/>
          <a:p>
            <a:pPr marL="457200" lvl="0" indent="-304165" algn="l" rtl="0">
              <a:spcBef>
                <a:spcPts val="0"/>
              </a:spcBef>
              <a:spcAft>
                <a:spcPts val="0"/>
              </a:spcAft>
              <a:buSzPct val="100000"/>
              <a:buAutoNum type="arabicPeriod"/>
            </a:pPr>
            <a:r>
              <a:rPr lang="en"/>
              <a:t>Over 5,000 athletes use our facilities each year</a:t>
            </a:r>
            <a:endParaRPr/>
          </a:p>
          <a:p>
            <a:pPr marL="457200" lvl="0" indent="-304165" algn="l" rtl="0">
              <a:spcBef>
                <a:spcPts val="0"/>
              </a:spcBef>
              <a:spcAft>
                <a:spcPts val="0"/>
              </a:spcAft>
              <a:buSzPct val="100000"/>
              <a:buAutoNum type="arabicPeriod"/>
            </a:pPr>
            <a:r>
              <a:rPr lang="en"/>
              <a:t>Special Olympics Chicago</a:t>
            </a:r>
            <a:endParaRPr/>
          </a:p>
          <a:p>
            <a:pPr marL="914400" lvl="1" indent="-293369" algn="l" rtl="0">
              <a:spcBef>
                <a:spcPts val="0"/>
              </a:spcBef>
              <a:spcAft>
                <a:spcPts val="0"/>
              </a:spcAft>
              <a:buSzPct val="100000"/>
              <a:buAutoNum type="alphaLcPeriod"/>
            </a:pPr>
            <a:r>
              <a:rPr lang="en" u="sng">
                <a:solidFill>
                  <a:schemeClr val="accent5"/>
                </a:solidFill>
                <a:hlinkClick r:id="rId3">
                  <a:extLst>
                    <a:ext uri="{A12FA001-AC4F-418D-AE19-62706E023703}">
                      <ahyp:hlinkClr xmlns:ahyp="http://schemas.microsoft.com/office/drawing/2018/hyperlinkcolor" val="tx"/>
                    </a:ext>
                  </a:extLst>
                </a:hlinkClick>
              </a:rPr>
              <a:t>Volunteers of the Year Award (Video Link)</a:t>
            </a:r>
            <a:endParaRPr/>
          </a:p>
          <a:p>
            <a:pPr marL="457200" lvl="0" indent="-304165" algn="l" rtl="0">
              <a:spcBef>
                <a:spcPts val="0"/>
              </a:spcBef>
              <a:spcAft>
                <a:spcPts val="0"/>
              </a:spcAft>
              <a:buSzPct val="100000"/>
              <a:buAutoNum type="arabicPeriod"/>
            </a:pPr>
            <a:r>
              <a:rPr lang="en"/>
              <a:t>Chicago Lions Rugby Club</a:t>
            </a:r>
            <a:endParaRPr/>
          </a:p>
          <a:p>
            <a:pPr marL="457200" lvl="0" indent="-304165" algn="l" rtl="0">
              <a:spcBef>
                <a:spcPts val="0"/>
              </a:spcBef>
              <a:spcAft>
                <a:spcPts val="0"/>
              </a:spcAft>
              <a:buSzPct val="100000"/>
              <a:buAutoNum type="arabicPeriod"/>
            </a:pPr>
            <a:r>
              <a:rPr lang="en"/>
              <a:t>Jordan Brand Classic, Tracy McGrady Tournaments, </a:t>
            </a:r>
            <a:endParaRPr/>
          </a:p>
          <a:p>
            <a:pPr marL="457200" lvl="0" indent="-304165" algn="l" rtl="0">
              <a:spcBef>
                <a:spcPts val="0"/>
              </a:spcBef>
              <a:spcAft>
                <a:spcPts val="0"/>
              </a:spcAft>
              <a:buSzPct val="100000"/>
              <a:buAutoNum type="arabicPeriod"/>
            </a:pPr>
            <a:r>
              <a:rPr lang="en"/>
              <a:t>Genesis Orthopedics</a:t>
            </a:r>
            <a:endParaRPr/>
          </a:p>
          <a:p>
            <a:pPr marL="457200" lvl="0" indent="-304165" algn="l" rtl="0">
              <a:spcBef>
                <a:spcPts val="0"/>
              </a:spcBef>
              <a:spcAft>
                <a:spcPts val="0"/>
              </a:spcAft>
              <a:buSzPct val="100000"/>
              <a:buAutoNum type="arabicPeriod"/>
            </a:pPr>
            <a:r>
              <a:rPr lang="en"/>
              <a:t>Revolution Therapy</a:t>
            </a:r>
            <a:endParaRPr/>
          </a:p>
          <a:p>
            <a:pPr marL="457200" lvl="0" indent="-304165" algn="l" rtl="0">
              <a:spcBef>
                <a:spcPts val="0"/>
              </a:spcBef>
              <a:spcAft>
                <a:spcPts val="0"/>
              </a:spcAft>
              <a:buSzPct val="100000"/>
              <a:buAutoNum type="arabicPeriod"/>
            </a:pPr>
            <a:r>
              <a:rPr lang="en"/>
              <a:t>Altus Middle School</a:t>
            </a:r>
            <a:endParaRPr/>
          </a:p>
          <a:p>
            <a:pPr marL="457200" lvl="0" indent="-304165" algn="l" rtl="0">
              <a:spcBef>
                <a:spcPts val="0"/>
              </a:spcBef>
              <a:spcAft>
                <a:spcPts val="0"/>
              </a:spcAft>
              <a:buSzPct val="100000"/>
              <a:buAutoNum type="arabicPeriod"/>
            </a:pPr>
            <a:r>
              <a:rPr lang="en"/>
              <a:t>Near West Little League</a:t>
            </a:r>
            <a:endParaRPr/>
          </a:p>
          <a:p>
            <a:pPr marL="457200" lvl="0" indent="-304165" algn="l" rtl="0">
              <a:spcBef>
                <a:spcPts val="0"/>
              </a:spcBef>
              <a:spcAft>
                <a:spcPts val="0"/>
              </a:spcAft>
              <a:buSzPct val="100000"/>
              <a:buAutoNum type="arabicPeriod"/>
            </a:pPr>
            <a:r>
              <a:rPr lang="en"/>
              <a:t>Latin High School, LEARN Charter School Network, Hi Five Sports Camp</a:t>
            </a:r>
            <a:endParaRPr/>
          </a:p>
          <a:p>
            <a:pPr marL="457200" lvl="0" indent="-304165" algn="l" rtl="0">
              <a:spcBef>
                <a:spcPts val="0"/>
              </a:spcBef>
              <a:spcAft>
                <a:spcPts val="0"/>
              </a:spcAft>
              <a:buSzPct val="100000"/>
              <a:buAutoNum type="arabicPeriod"/>
            </a:pPr>
            <a:r>
              <a:rPr lang="en"/>
              <a:t>Hosted the 28th Ward’s Senior Citizen Luncheon for hundreds of seniors from East Garfield Park</a:t>
            </a:r>
            <a:endParaRPr/>
          </a:p>
          <a:p>
            <a:pPr marL="457200" lvl="0" indent="-304165" algn="l" rtl="0">
              <a:spcBef>
                <a:spcPts val="0"/>
              </a:spcBef>
              <a:spcAft>
                <a:spcPts val="0"/>
              </a:spcAft>
              <a:buSzPct val="100000"/>
              <a:buAutoNum type="arabicPeriod"/>
            </a:pPr>
            <a:r>
              <a:rPr lang="en"/>
              <a:t>Chicago ELITE Volleyball. 200 girls from the suburbs 3 nights per week</a:t>
            </a:r>
            <a:endParaRPr/>
          </a:p>
          <a:p>
            <a:pPr marL="457200" lvl="0" indent="-304165" algn="l" rtl="0">
              <a:spcBef>
                <a:spcPts val="0"/>
              </a:spcBef>
              <a:spcAft>
                <a:spcPts val="0"/>
              </a:spcAft>
              <a:buSzPct val="100000"/>
              <a:buAutoNum type="arabicPeriod"/>
            </a:pPr>
            <a:r>
              <a:rPr lang="en"/>
              <a:t>Chicago Police Department Youth Outreach Open Gyms</a:t>
            </a:r>
            <a:endParaRPr/>
          </a:p>
          <a:p>
            <a:pPr marL="457200" lvl="0" indent="-304165" algn="l" rtl="0">
              <a:spcBef>
                <a:spcPts val="0"/>
              </a:spcBef>
              <a:spcAft>
                <a:spcPts val="0"/>
              </a:spcAft>
              <a:buSzPct val="100000"/>
              <a:buAutoNum type="arabicPeriod"/>
            </a:pPr>
            <a:r>
              <a:rPr lang="en"/>
              <a:t>Sectional track meets for over 1,000 athletes</a:t>
            </a:r>
            <a:endParaRPr/>
          </a:p>
        </p:txBody>
      </p:sp>
      <p:pic>
        <p:nvPicPr>
          <p:cNvPr id="307" name="Google Shape;307;p37"/>
          <p:cNvPicPr preferRelativeResize="0"/>
          <p:nvPr/>
        </p:nvPicPr>
        <p:blipFill>
          <a:blip r:embed="rId4">
            <a:alphaModFix/>
          </a:blip>
          <a:stretch>
            <a:fillRect/>
          </a:stretch>
        </p:blipFill>
        <p:spPr>
          <a:xfrm>
            <a:off x="4660375" y="182425"/>
            <a:ext cx="4260000" cy="2304590"/>
          </a:xfrm>
          <a:prstGeom prst="rect">
            <a:avLst/>
          </a:prstGeom>
          <a:noFill/>
          <a:ln w="19050" cap="flat" cmpd="sng">
            <a:solidFill>
              <a:schemeClr val="lt1"/>
            </a:solidFill>
            <a:prstDash val="solid"/>
            <a:round/>
            <a:headEnd type="none" w="sm" len="sm"/>
            <a:tailEnd type="none" w="sm" len="sm"/>
          </a:ln>
        </p:spPr>
      </p:pic>
      <p:pic>
        <p:nvPicPr>
          <p:cNvPr id="308" name="Google Shape;308;p37"/>
          <p:cNvPicPr preferRelativeResize="0"/>
          <p:nvPr/>
        </p:nvPicPr>
        <p:blipFill>
          <a:blip r:embed="rId5">
            <a:alphaModFix/>
          </a:blip>
          <a:stretch>
            <a:fillRect/>
          </a:stretch>
        </p:blipFill>
        <p:spPr>
          <a:xfrm>
            <a:off x="4660375" y="2621059"/>
            <a:ext cx="4260000" cy="2385600"/>
          </a:xfrm>
          <a:prstGeom prst="rect">
            <a:avLst/>
          </a:prstGeom>
          <a:noFill/>
          <a:ln w="19050" cap="flat" cmpd="sng">
            <a:solidFill>
              <a:schemeClr val="lt1"/>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8"/>
          <p:cNvSpPr txBox="1">
            <a:spLocks noGrp="1"/>
          </p:cNvSpPr>
          <p:nvPr>
            <p:ph type="title"/>
          </p:nvPr>
        </p:nvSpPr>
        <p:spPr>
          <a:xfrm>
            <a:off x="267675" y="2072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650" u="sng"/>
              <a:t>CHA’s applicant pool is not cherry picked</a:t>
            </a:r>
            <a:r>
              <a:rPr lang="en" u="sng"/>
              <a:t> </a:t>
            </a:r>
            <a:endParaRPr u="sng"/>
          </a:p>
        </p:txBody>
      </p:sp>
      <p:sp>
        <p:nvSpPr>
          <p:cNvPr id="314" name="Google Shape;314;p38"/>
          <p:cNvSpPr txBox="1">
            <a:spLocks noGrp="1"/>
          </p:cNvSpPr>
          <p:nvPr>
            <p:ph type="body" idx="1"/>
          </p:nvPr>
        </p:nvSpPr>
        <p:spPr>
          <a:xfrm>
            <a:off x="311700" y="952800"/>
            <a:ext cx="8520600" cy="37128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Hope’s 8th grade applicants take the High School Placement Test. National Percentile scores for our applicants in 2022:</a:t>
            </a:r>
            <a:endParaRPr/>
          </a:p>
          <a:p>
            <a:pPr marL="457200" lvl="0" indent="-317182" algn="l" rtl="0">
              <a:spcBef>
                <a:spcPts val="1200"/>
              </a:spcBef>
              <a:spcAft>
                <a:spcPts val="0"/>
              </a:spcAft>
              <a:buSzPct val="100000"/>
              <a:buChar char="-"/>
            </a:pPr>
            <a:r>
              <a:rPr lang="en"/>
              <a:t>Median: 13th percentile</a:t>
            </a:r>
            <a:endParaRPr/>
          </a:p>
          <a:p>
            <a:pPr marL="457200" lvl="0" indent="-317182" algn="l" rtl="0">
              <a:spcBef>
                <a:spcPts val="0"/>
              </a:spcBef>
              <a:spcAft>
                <a:spcPts val="0"/>
              </a:spcAft>
              <a:buSzPct val="100000"/>
              <a:buChar char="-"/>
            </a:pPr>
            <a:r>
              <a:rPr lang="en"/>
              <a:t>Mean: 18th percentile</a:t>
            </a:r>
            <a:endParaRPr/>
          </a:p>
          <a:p>
            <a:pPr marL="0" lvl="0" indent="0" algn="l" rtl="0">
              <a:spcBef>
                <a:spcPts val="1200"/>
              </a:spcBef>
              <a:spcAft>
                <a:spcPts val="0"/>
              </a:spcAft>
              <a:buNone/>
            </a:pPr>
            <a:r>
              <a:rPr lang="en"/>
              <a:t>We offer a college prep curriculum, but the reality is that many of our applicants are not prepared for it. </a:t>
            </a:r>
            <a:endParaRPr/>
          </a:p>
          <a:p>
            <a:pPr marL="0" lvl="0" indent="0" algn="l" rtl="0">
              <a:spcBef>
                <a:spcPts val="1200"/>
              </a:spcBef>
              <a:spcAft>
                <a:spcPts val="0"/>
              </a:spcAft>
              <a:buNone/>
            </a:pPr>
            <a:r>
              <a:rPr lang="en" b="1" u="sng"/>
              <a:t>We focus on:</a:t>
            </a:r>
            <a:endParaRPr b="1" u="sng"/>
          </a:p>
          <a:p>
            <a:pPr marL="457200" lvl="0" indent="-317182" algn="l" rtl="0">
              <a:spcBef>
                <a:spcPts val="1200"/>
              </a:spcBef>
              <a:spcAft>
                <a:spcPts val="0"/>
              </a:spcAft>
              <a:buSzPct val="100000"/>
              <a:buChar char="●"/>
            </a:pPr>
            <a:r>
              <a:rPr lang="en"/>
              <a:t>Building a strong school culture of unity and inclusion to create a sense of belonging</a:t>
            </a:r>
            <a:endParaRPr/>
          </a:p>
          <a:p>
            <a:pPr marL="457200" lvl="0" indent="-317182" algn="l" rtl="0">
              <a:spcBef>
                <a:spcPts val="0"/>
              </a:spcBef>
              <a:spcAft>
                <a:spcPts val="0"/>
              </a:spcAft>
              <a:buSzPct val="100000"/>
              <a:buChar char="●"/>
            </a:pPr>
            <a:r>
              <a:rPr lang="en"/>
              <a:t>Connecting students with mentors and role models</a:t>
            </a:r>
            <a:endParaRPr/>
          </a:p>
          <a:p>
            <a:pPr marL="457200" lvl="0" indent="-317182" algn="l" rtl="0">
              <a:spcBef>
                <a:spcPts val="0"/>
              </a:spcBef>
              <a:spcAft>
                <a:spcPts val="0"/>
              </a:spcAft>
              <a:buSzPct val="100000"/>
              <a:buChar char="●"/>
            </a:pPr>
            <a:r>
              <a:rPr lang="en"/>
              <a:t>Celebrating students for pursuing a passion as we encourage them to pursue extracurricular activities</a:t>
            </a:r>
            <a:endParaRPr/>
          </a:p>
          <a:p>
            <a:pPr marL="457200" lvl="0" indent="-317182" algn="l" rtl="0">
              <a:spcBef>
                <a:spcPts val="0"/>
              </a:spcBef>
              <a:spcAft>
                <a:spcPts val="0"/>
              </a:spcAft>
              <a:buSzPct val="100000"/>
              <a:buChar char="●"/>
            </a:pPr>
            <a:r>
              <a:rPr lang="en"/>
              <a:t>Kindness, peace, and forgiveness</a:t>
            </a:r>
            <a:endParaRPr/>
          </a:p>
          <a:p>
            <a:pPr marL="457200" lvl="0" indent="-317182" algn="l" rtl="0">
              <a:spcBef>
                <a:spcPts val="0"/>
              </a:spcBef>
              <a:spcAft>
                <a:spcPts val="0"/>
              </a:spcAft>
              <a:buSzPct val="100000"/>
              <a:buChar char="●"/>
            </a:pPr>
            <a:r>
              <a:rPr lang="en"/>
              <a:t>We have students who will pursue Ivy League schools and students who will pursue a career in the trades. We are outcome agnostic…but we want to offer trades courses.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9"/>
          <p:cNvSpPr txBox="1">
            <a:spLocks noGrp="1"/>
          </p:cNvSpPr>
          <p:nvPr>
            <p:ph type="title"/>
          </p:nvPr>
        </p:nvSpPr>
        <p:spPr>
          <a:xfrm>
            <a:off x="356100" y="208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54395"/>
              <a:buFont typeface="Arial"/>
              <a:buNone/>
            </a:pPr>
            <a:r>
              <a:rPr lang="en" u="sng" dirty="0">
                <a:highlight>
                  <a:srgbClr val="FFFFFF"/>
                </a:highlight>
              </a:rPr>
              <a:t>Hope Train Rolls On </a:t>
            </a:r>
            <a:endParaRPr sz="2022" u="sng" dirty="0">
              <a:highlight>
                <a:srgbClr val="FFFFFF"/>
              </a:highlight>
            </a:endParaRPr>
          </a:p>
          <a:p>
            <a:pPr marL="0" lvl="0" indent="0" algn="l" rtl="0">
              <a:spcBef>
                <a:spcPts val="0"/>
              </a:spcBef>
              <a:spcAft>
                <a:spcPts val="0"/>
              </a:spcAft>
              <a:buNone/>
            </a:pPr>
            <a:endParaRPr u="sng" dirty="0">
              <a:highlight>
                <a:srgbClr val="F4CCCC"/>
              </a:highlight>
            </a:endParaRPr>
          </a:p>
        </p:txBody>
      </p:sp>
      <p:sp>
        <p:nvSpPr>
          <p:cNvPr id="320" name="Google Shape;320;p39"/>
          <p:cNvSpPr txBox="1">
            <a:spLocks noGrp="1"/>
          </p:cNvSpPr>
          <p:nvPr>
            <p:ph type="body" idx="1"/>
          </p:nvPr>
        </p:nvSpPr>
        <p:spPr>
          <a:xfrm>
            <a:off x="311700" y="986517"/>
            <a:ext cx="8520600" cy="3800100"/>
          </a:xfrm>
          <a:prstGeom prst="rect">
            <a:avLst/>
          </a:prstGeom>
        </p:spPr>
        <p:txBody>
          <a:bodyPr spcFirstLastPara="1" wrap="square" lIns="91425" tIns="91425" rIns="91425" bIns="91425" anchor="t" anchorCtr="0">
            <a:normAutofit fontScale="62500" lnSpcReduction="20000"/>
          </a:bodyPr>
          <a:lstStyle/>
          <a:p>
            <a:pPr marL="457200" lvl="0" indent="-300037" algn="l" rtl="0">
              <a:lnSpc>
                <a:spcPct val="150000"/>
              </a:lnSpc>
              <a:spcBef>
                <a:spcPts val="0"/>
              </a:spcBef>
              <a:spcAft>
                <a:spcPts val="0"/>
              </a:spcAft>
              <a:buSzPct val="100000"/>
              <a:buChar char="●"/>
            </a:pPr>
            <a:r>
              <a:rPr lang="en" sz="1700" dirty="0"/>
              <a:t>It costs approximately $16,500 to fund each Hope student. On average, the families cover $2,500. The $14,000 shortfall for 300 students is much easier to raise when there is a tax credit incentive for our donor base in Illinois. </a:t>
            </a:r>
            <a:endParaRPr sz="1700" dirty="0"/>
          </a:p>
          <a:p>
            <a:pPr marL="457200" lvl="0" indent="-300037" algn="l" rtl="0">
              <a:lnSpc>
                <a:spcPct val="150000"/>
              </a:lnSpc>
              <a:spcBef>
                <a:spcPts val="0"/>
              </a:spcBef>
              <a:spcAft>
                <a:spcPts val="0"/>
              </a:spcAft>
              <a:buSzPct val="100000"/>
              <a:buChar char="●"/>
            </a:pPr>
            <a:r>
              <a:rPr lang="en" sz="1700" dirty="0"/>
              <a:t>Catholic schools serving low-income families are closing left and right because private funding is difficult (nuns and priests are no longer working for free). The private, religious school experience is now becoming restricted to the upper class</a:t>
            </a:r>
            <a:endParaRPr sz="1700" dirty="0"/>
          </a:p>
          <a:p>
            <a:pPr marL="457200" lvl="0" indent="-300037" algn="l" rtl="0">
              <a:lnSpc>
                <a:spcPct val="150000"/>
              </a:lnSpc>
              <a:spcBef>
                <a:spcPts val="0"/>
              </a:spcBef>
              <a:spcAft>
                <a:spcPts val="0"/>
              </a:spcAft>
              <a:buSzPct val="100000"/>
              <a:buChar char="●"/>
            </a:pPr>
            <a:r>
              <a:rPr lang="en" sz="1700" dirty="0"/>
              <a:t>Our local schools are dropping in enrollment not because of Hope, but because of the low quality of the educational experience. These schools are not attracting students. If we launched a Trade School on the West Campus – more students could attend, and after school and evening programming could bless hundreds of West Side Chicagoans with an education and skill empowerment experience.  </a:t>
            </a:r>
            <a:endParaRPr sz="1700" dirty="0"/>
          </a:p>
          <a:p>
            <a:pPr marL="0" lvl="0" indent="0" algn="l" rtl="0">
              <a:lnSpc>
                <a:spcPct val="150000"/>
              </a:lnSpc>
              <a:spcBef>
                <a:spcPts val="1200"/>
              </a:spcBef>
              <a:spcAft>
                <a:spcPts val="0"/>
              </a:spcAft>
              <a:buNone/>
            </a:pPr>
            <a:r>
              <a:rPr lang="en" dirty="0"/>
              <a:t>Hope is not the perfect school, but we have become a school that the city of Chicago should be protecting and promoting. </a:t>
            </a:r>
            <a:endParaRPr dirty="0"/>
          </a:p>
          <a:p>
            <a:pPr marL="457200" lvl="0" indent="-300037" algn="l" rtl="0">
              <a:lnSpc>
                <a:spcPct val="150000"/>
              </a:lnSpc>
              <a:spcBef>
                <a:spcPts val="1200"/>
              </a:spcBef>
              <a:spcAft>
                <a:spcPts val="0"/>
              </a:spcAft>
              <a:buSzPct val="100000"/>
              <a:buChar char="●"/>
            </a:pPr>
            <a:r>
              <a:rPr lang="en" dirty="0"/>
              <a:t>Invest in Kids Tax Credit Scholarships fund about ⅓ or the Hope budget</a:t>
            </a:r>
            <a:endParaRPr dirty="0"/>
          </a:p>
          <a:p>
            <a:pPr marL="457200" lvl="0" indent="-300037" algn="l" rtl="0">
              <a:lnSpc>
                <a:spcPct val="150000"/>
              </a:lnSpc>
              <a:spcBef>
                <a:spcPts val="0"/>
              </a:spcBef>
              <a:spcAft>
                <a:spcPts val="0"/>
              </a:spcAft>
              <a:buSzPct val="100000"/>
              <a:buChar char="●"/>
            </a:pPr>
            <a:r>
              <a:rPr lang="en" u="sng" dirty="0">
                <a:solidFill>
                  <a:schemeClr val="accent5"/>
                </a:solidFill>
                <a:hlinkClick r:id="rId3">
                  <a:extLst>
                    <a:ext uri="{A12FA001-AC4F-418D-AE19-62706E023703}">
                      <ahyp:hlinkClr xmlns:ahyp="http://schemas.microsoft.com/office/drawing/2018/hyperlinkcolor" val="tx"/>
                    </a:ext>
                  </a:extLst>
                </a:hlinkClick>
              </a:rPr>
              <a:t>The Chicago Teachers Union Aggressively Opposes the Program</a:t>
            </a:r>
            <a:endParaRPr dirty="0"/>
          </a:p>
          <a:p>
            <a:pPr marL="457200" lvl="0" indent="-300037" algn="l" rtl="0">
              <a:lnSpc>
                <a:spcPct val="150000"/>
              </a:lnSpc>
              <a:spcBef>
                <a:spcPts val="0"/>
              </a:spcBef>
              <a:spcAft>
                <a:spcPts val="0"/>
              </a:spcAft>
              <a:buSzPct val="100000"/>
              <a:buChar char="●"/>
            </a:pPr>
            <a:r>
              <a:rPr lang="en" u="sng" dirty="0">
                <a:solidFill>
                  <a:schemeClr val="accent5"/>
                </a:solidFill>
                <a:hlinkClick r:id="rId4">
                  <a:extLst>
                    <a:ext uri="{A12FA001-AC4F-418D-AE19-62706E023703}">
                      <ahyp:hlinkClr xmlns:ahyp="http://schemas.microsoft.com/office/drawing/2018/hyperlinkcolor" val="tx"/>
                    </a:ext>
                  </a:extLst>
                </a:hlinkClick>
              </a:rPr>
              <a:t>CTU Documentary</a:t>
            </a:r>
            <a:endParaRPr dirty="0"/>
          </a:p>
          <a:p>
            <a:pPr marL="457200" lvl="0" indent="-300037" algn="l" rtl="0">
              <a:lnSpc>
                <a:spcPct val="150000"/>
              </a:lnSpc>
              <a:spcBef>
                <a:spcPts val="0"/>
              </a:spcBef>
              <a:spcAft>
                <a:spcPts val="0"/>
              </a:spcAft>
              <a:buSzPct val="100000"/>
              <a:buChar char="●"/>
            </a:pPr>
            <a:r>
              <a:rPr lang="en" u="sng" dirty="0">
                <a:solidFill>
                  <a:schemeClr val="accent5"/>
                </a:solidFill>
                <a:hlinkClick r:id="rId5">
                  <a:extLst>
                    <a:ext uri="{A12FA001-AC4F-418D-AE19-62706E023703}">
                      <ahyp:hlinkClr xmlns:ahyp="http://schemas.microsoft.com/office/drawing/2018/hyperlinkcolor" val="tx"/>
                    </a:ext>
                  </a:extLst>
                </a:hlinkClick>
              </a:rPr>
              <a:t>Pritzker Expressed he no longer Opposes the Bill</a:t>
            </a:r>
            <a:endParaRPr dirty="0"/>
          </a:p>
          <a:p>
            <a:pPr marL="457200" lvl="0" indent="-300037" algn="l" rtl="0">
              <a:lnSpc>
                <a:spcPct val="150000"/>
              </a:lnSpc>
              <a:spcBef>
                <a:spcPts val="0"/>
              </a:spcBef>
              <a:spcAft>
                <a:spcPts val="0"/>
              </a:spcAft>
              <a:buSzPct val="100000"/>
              <a:buChar char="●"/>
            </a:pPr>
            <a:r>
              <a:rPr lang="en" u="sng" dirty="0">
                <a:solidFill>
                  <a:schemeClr val="accent5"/>
                </a:solidFill>
                <a:hlinkClick r:id="rId6">
                  <a:extLst>
                    <a:ext uri="{A12FA001-AC4F-418D-AE19-62706E023703}">
                      <ahyp:hlinkClr xmlns:ahyp="http://schemas.microsoft.com/office/drawing/2018/hyperlinkcolor" val="tx"/>
                    </a:ext>
                  </a:extLst>
                </a:hlinkClick>
              </a:rPr>
              <a:t>Chicago Hope Protests in Springfield to Save Our Scholarships</a:t>
            </a:r>
            <a:endParaRPr dirty="0"/>
          </a:p>
        </p:txBody>
      </p:sp>
      <p:pic>
        <p:nvPicPr>
          <p:cNvPr id="321" name="Google Shape;321;p39"/>
          <p:cNvPicPr preferRelativeResize="0"/>
          <p:nvPr/>
        </p:nvPicPr>
        <p:blipFill rotWithShape="1">
          <a:blip r:embed="rId7">
            <a:alphaModFix/>
          </a:blip>
          <a:srcRect t="15088"/>
          <a:stretch/>
        </p:blipFill>
        <p:spPr>
          <a:xfrm>
            <a:off x="6660425" y="3199650"/>
            <a:ext cx="2171875" cy="1844200"/>
          </a:xfrm>
          <a:prstGeom prst="rect">
            <a:avLst/>
          </a:prstGeom>
          <a:noFill/>
          <a:ln w="28575" cap="flat" cmpd="sng">
            <a:solidFill>
              <a:srgbClr val="424242"/>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p:nvPr/>
        </p:nvSpPr>
        <p:spPr>
          <a:xfrm>
            <a:off x="4335150" y="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txBox="1">
            <a:spLocks noGrp="1"/>
          </p:cNvSpPr>
          <p:nvPr>
            <p:ph type="title"/>
          </p:nvPr>
        </p:nvSpPr>
        <p:spPr>
          <a:xfrm>
            <a:off x="241125" y="186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Charter Schools</a:t>
            </a:r>
            <a:endParaRPr u="sng"/>
          </a:p>
        </p:txBody>
      </p:sp>
      <p:sp>
        <p:nvSpPr>
          <p:cNvPr id="73" name="Google Shape;73;p15"/>
          <p:cNvSpPr txBox="1">
            <a:spLocks noGrp="1"/>
          </p:cNvSpPr>
          <p:nvPr>
            <p:ph type="body" idx="1"/>
          </p:nvPr>
        </p:nvSpPr>
        <p:spPr>
          <a:xfrm>
            <a:off x="241125" y="913400"/>
            <a:ext cx="3757500" cy="3548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Of the 322,106 CPS Students, 54,375 are in Charters (16%)</a:t>
            </a:r>
            <a:endParaRPr/>
          </a:p>
          <a:p>
            <a:pPr marL="0" lvl="0" indent="0" algn="l" rtl="0">
              <a:spcBef>
                <a:spcPts val="1200"/>
              </a:spcBef>
              <a:spcAft>
                <a:spcPts val="0"/>
              </a:spcAft>
              <a:buNone/>
            </a:pPr>
            <a:r>
              <a:rPr lang="en" u="sng"/>
              <a:t>Traditional Public Schools: </a:t>
            </a:r>
            <a:endParaRPr u="sng"/>
          </a:p>
          <a:p>
            <a:pPr marL="457200" lvl="0" indent="-342900" algn="l" rtl="0">
              <a:spcBef>
                <a:spcPts val="1200"/>
              </a:spcBef>
              <a:spcAft>
                <a:spcPts val="0"/>
              </a:spcAft>
              <a:buSzPts val="1800"/>
              <a:buChar char="●"/>
            </a:pPr>
            <a:r>
              <a:rPr lang="en"/>
              <a:t>415 Elementary</a:t>
            </a:r>
            <a:endParaRPr/>
          </a:p>
          <a:p>
            <a:pPr marL="457200" lvl="0" indent="-342900" algn="l" rtl="0">
              <a:spcBef>
                <a:spcPts val="0"/>
              </a:spcBef>
              <a:spcAft>
                <a:spcPts val="0"/>
              </a:spcAft>
              <a:buSzPts val="1800"/>
              <a:buChar char="●"/>
            </a:pPr>
            <a:r>
              <a:rPr lang="en"/>
              <a:t>83 High School</a:t>
            </a:r>
            <a:endParaRPr/>
          </a:p>
          <a:p>
            <a:pPr marL="0" lvl="0" indent="0" algn="l" rtl="0">
              <a:spcBef>
                <a:spcPts val="1200"/>
              </a:spcBef>
              <a:spcAft>
                <a:spcPts val="0"/>
              </a:spcAft>
              <a:buNone/>
            </a:pPr>
            <a:r>
              <a:rPr lang="en" u="sng"/>
              <a:t>Charter Schools: </a:t>
            </a:r>
            <a:endParaRPr u="sng"/>
          </a:p>
          <a:p>
            <a:pPr marL="457200" lvl="0" indent="-342900" algn="l" rtl="0">
              <a:spcBef>
                <a:spcPts val="1200"/>
              </a:spcBef>
              <a:spcAft>
                <a:spcPts val="0"/>
              </a:spcAft>
              <a:buSzPts val="1800"/>
              <a:buChar char="●"/>
            </a:pPr>
            <a:r>
              <a:rPr lang="en"/>
              <a:t>53 Elementary </a:t>
            </a:r>
            <a:endParaRPr/>
          </a:p>
          <a:p>
            <a:pPr marL="457200" lvl="0" indent="-342900" algn="l" rtl="0">
              <a:spcBef>
                <a:spcPts val="0"/>
              </a:spcBef>
              <a:spcAft>
                <a:spcPts val="0"/>
              </a:spcAft>
              <a:buSzPts val="1800"/>
              <a:buChar char="●"/>
            </a:pPr>
            <a:r>
              <a:rPr lang="en"/>
              <a:t>40 High school</a:t>
            </a:r>
            <a:endParaRPr/>
          </a:p>
          <a:p>
            <a:pPr marL="457200" lvl="0" indent="-342900" algn="l" rtl="0">
              <a:spcBef>
                <a:spcPts val="0"/>
              </a:spcBef>
              <a:spcAft>
                <a:spcPts val="0"/>
              </a:spcAft>
              <a:buSzPts val="1800"/>
              <a:buChar char="●"/>
            </a:pPr>
            <a:r>
              <a:rPr lang="en"/>
              <a:t>18 Options Charter Schools</a:t>
            </a:r>
            <a:endParaRPr/>
          </a:p>
        </p:txBody>
      </p:sp>
      <p:graphicFrame>
        <p:nvGraphicFramePr>
          <p:cNvPr id="74" name="Google Shape;74;p15"/>
          <p:cNvGraphicFramePr/>
          <p:nvPr/>
        </p:nvGraphicFramePr>
        <p:xfrm>
          <a:off x="4784075" y="532025"/>
          <a:ext cx="3911150" cy="3833290"/>
        </p:xfrm>
        <a:graphic>
          <a:graphicData uri="http://schemas.openxmlformats.org/drawingml/2006/table">
            <a:tbl>
              <a:tblPr>
                <a:noFill/>
                <a:tableStyleId>{FB88457E-907F-4E24-8AC5-B232DC28AE17}</a:tableStyleId>
              </a:tblPr>
              <a:tblGrid>
                <a:gridCol w="771225">
                  <a:extLst>
                    <a:ext uri="{9D8B030D-6E8A-4147-A177-3AD203B41FA5}">
                      <a16:colId xmlns:a16="http://schemas.microsoft.com/office/drawing/2014/main" val="20000"/>
                    </a:ext>
                  </a:extLst>
                </a:gridCol>
                <a:gridCol w="1499675">
                  <a:extLst>
                    <a:ext uri="{9D8B030D-6E8A-4147-A177-3AD203B41FA5}">
                      <a16:colId xmlns:a16="http://schemas.microsoft.com/office/drawing/2014/main" val="20001"/>
                    </a:ext>
                  </a:extLst>
                </a:gridCol>
                <a:gridCol w="1640250">
                  <a:extLst>
                    <a:ext uri="{9D8B030D-6E8A-4147-A177-3AD203B41FA5}">
                      <a16:colId xmlns:a16="http://schemas.microsoft.com/office/drawing/2014/main" val="20002"/>
                    </a:ext>
                  </a:extLst>
                </a:gridCol>
              </a:tblGrid>
              <a:tr h="609575">
                <a:tc>
                  <a:txBody>
                    <a:bodyPr/>
                    <a:lstStyle/>
                    <a:p>
                      <a:pPr marL="0" lvl="0" indent="0" algn="l" rtl="0">
                        <a:spcBef>
                          <a:spcPts val="0"/>
                        </a:spcBef>
                        <a:spcAft>
                          <a:spcPts val="0"/>
                        </a:spcAft>
                        <a:buNone/>
                      </a:pPr>
                      <a:r>
                        <a:rPr lang="en" b="1" dirty="0">
                          <a:solidFill>
                            <a:schemeClr val="lt1"/>
                          </a:solidFill>
                        </a:rPr>
                        <a:t>Year</a:t>
                      </a:r>
                      <a:endParaRPr b="1" dirty="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CPS Numbers</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Charter Numbers</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609575">
                <a:tc>
                  <a:txBody>
                    <a:bodyPr/>
                    <a:lstStyle/>
                    <a:p>
                      <a:pPr marL="0" lvl="0" indent="0" algn="l" rtl="0">
                        <a:spcBef>
                          <a:spcPts val="0"/>
                        </a:spcBef>
                        <a:spcAft>
                          <a:spcPts val="0"/>
                        </a:spcAft>
                        <a:buNone/>
                      </a:pPr>
                      <a:r>
                        <a:rPr lang="en" b="1">
                          <a:solidFill>
                            <a:schemeClr val="lt1"/>
                          </a:solidFill>
                        </a:rPr>
                        <a:t>2000</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430,000</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Launch in 2005</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None/>
                      </a:pPr>
                      <a:r>
                        <a:rPr lang="en" b="1">
                          <a:solidFill>
                            <a:schemeClr val="lt1"/>
                          </a:solidFill>
                        </a:rPr>
                        <a:t>2006</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426,000</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16,642</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419725">
                <a:tc>
                  <a:txBody>
                    <a:bodyPr/>
                    <a:lstStyle/>
                    <a:p>
                      <a:pPr marL="0" lvl="0" indent="0" algn="l" rtl="0">
                        <a:spcBef>
                          <a:spcPts val="0"/>
                        </a:spcBef>
                        <a:spcAft>
                          <a:spcPts val="0"/>
                        </a:spcAft>
                        <a:buNone/>
                      </a:pPr>
                      <a:r>
                        <a:rPr lang="en" b="1">
                          <a:solidFill>
                            <a:schemeClr val="lt1"/>
                          </a:solidFill>
                        </a:rPr>
                        <a:t>2008</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407,955</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24,476</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b="1">
                          <a:solidFill>
                            <a:schemeClr val="lt1"/>
                          </a:solidFill>
                        </a:rPr>
                        <a:t>2013</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403,000</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53,564</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b="1">
                          <a:solidFill>
                            <a:schemeClr val="lt1"/>
                          </a:solidFill>
                        </a:rPr>
                        <a:t>2014</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380,000</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59,422</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b="1">
                          <a:solidFill>
                            <a:schemeClr val="lt1"/>
                          </a:solidFill>
                        </a:rPr>
                        <a:t>2017</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371,382</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62,435</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b="1">
                          <a:solidFill>
                            <a:schemeClr val="lt1"/>
                          </a:solidFill>
                        </a:rPr>
                        <a:t>2022</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lt1"/>
                          </a:solidFill>
                        </a:rPr>
                        <a:t>322,106</a:t>
                      </a:r>
                      <a:endParaRPr b="1">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r>
                        <a:rPr lang="en" b="1" dirty="0">
                          <a:solidFill>
                            <a:schemeClr val="lt1"/>
                          </a:solidFill>
                        </a:rPr>
                        <a:t>54,375</a:t>
                      </a:r>
                      <a:endParaRPr b="1" dirty="0">
                        <a:solidFill>
                          <a:schemeClr val="lt1"/>
                        </a:solidFill>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chemeClr val="lt1"/>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75" name="Google Shape;75;p15"/>
          <p:cNvSpPr txBox="1"/>
          <p:nvPr/>
        </p:nvSpPr>
        <p:spPr>
          <a:xfrm>
            <a:off x="4540625" y="4422300"/>
            <a:ext cx="4335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lt1"/>
                </a:solidFill>
              </a:rPr>
              <a:t>Overall enrollment drops while charter numbers increase – leaving high numbers of empty seats in public schools (38%)</a:t>
            </a:r>
            <a:endParaRPr sz="12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258850" y="295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Charter Schools Closing Too</a:t>
            </a:r>
            <a:endParaRPr u="sng"/>
          </a:p>
          <a:p>
            <a:pPr marL="0" lvl="0" indent="0" algn="l" rtl="0">
              <a:spcBef>
                <a:spcPts val="0"/>
              </a:spcBef>
              <a:spcAft>
                <a:spcPts val="0"/>
              </a:spcAft>
              <a:buNone/>
            </a:pPr>
            <a:endParaRPr sz="1466" u="sng"/>
          </a:p>
        </p:txBody>
      </p:sp>
      <p:graphicFrame>
        <p:nvGraphicFramePr>
          <p:cNvPr id="81" name="Google Shape;81;p16"/>
          <p:cNvGraphicFramePr/>
          <p:nvPr/>
        </p:nvGraphicFramePr>
        <p:xfrm>
          <a:off x="405225" y="1427492"/>
          <a:ext cx="7399000" cy="2139890"/>
        </p:xfrm>
        <a:graphic>
          <a:graphicData uri="http://schemas.openxmlformats.org/drawingml/2006/table">
            <a:tbl>
              <a:tblPr>
                <a:noFill/>
                <a:tableStyleId>{FB88457E-907F-4E24-8AC5-B232DC28AE17}</a:tableStyleId>
              </a:tblPr>
              <a:tblGrid>
                <a:gridCol w="1659050">
                  <a:extLst>
                    <a:ext uri="{9D8B030D-6E8A-4147-A177-3AD203B41FA5}">
                      <a16:colId xmlns:a16="http://schemas.microsoft.com/office/drawing/2014/main" val="20000"/>
                    </a:ext>
                  </a:extLst>
                </a:gridCol>
                <a:gridCol w="2081475">
                  <a:extLst>
                    <a:ext uri="{9D8B030D-6E8A-4147-A177-3AD203B41FA5}">
                      <a16:colId xmlns:a16="http://schemas.microsoft.com/office/drawing/2014/main" val="20001"/>
                    </a:ext>
                  </a:extLst>
                </a:gridCol>
                <a:gridCol w="1706700">
                  <a:extLst>
                    <a:ext uri="{9D8B030D-6E8A-4147-A177-3AD203B41FA5}">
                      <a16:colId xmlns:a16="http://schemas.microsoft.com/office/drawing/2014/main" val="20002"/>
                    </a:ext>
                  </a:extLst>
                </a:gridCol>
                <a:gridCol w="1951775">
                  <a:extLst>
                    <a:ext uri="{9D8B030D-6E8A-4147-A177-3AD203B41FA5}">
                      <a16:colId xmlns:a16="http://schemas.microsoft.com/office/drawing/2014/main" val="20003"/>
                    </a:ext>
                  </a:extLst>
                </a:gridCol>
              </a:tblGrid>
              <a:tr h="394675">
                <a:tc>
                  <a:txBody>
                    <a:bodyPr/>
                    <a:lstStyle/>
                    <a:p>
                      <a:pPr marL="0" lvl="0" indent="0" algn="l" rtl="0">
                        <a:spcBef>
                          <a:spcPts val="0"/>
                        </a:spcBef>
                        <a:spcAft>
                          <a:spcPts val="0"/>
                        </a:spcAft>
                        <a:buNone/>
                      </a:pP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Englewood Campus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West Campus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Bronzeville Campus</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55050">
                <a:tc>
                  <a:txBody>
                    <a:bodyPr/>
                    <a:lstStyle/>
                    <a:p>
                      <a:pPr marL="0" lvl="0" indent="0" algn="l" rtl="0">
                        <a:spcBef>
                          <a:spcPts val="0"/>
                        </a:spcBef>
                        <a:spcAft>
                          <a:spcPts val="0"/>
                        </a:spcAft>
                        <a:buNone/>
                      </a:pPr>
                      <a:r>
                        <a:rPr lang="en">
                          <a:highlight>
                            <a:srgbClr val="FFFFFF"/>
                          </a:highlight>
                        </a:rPr>
                        <a:t>Inaugural Year</a:t>
                      </a:r>
                      <a:endParaRPr>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highlight>
                            <a:srgbClr val="FFFFFF"/>
                          </a:highlight>
                        </a:rPr>
                        <a:t>2006</a:t>
                      </a:r>
                      <a:endParaRPr>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highlight>
                            <a:srgbClr val="FFFFFF"/>
                          </a:highlight>
                        </a:rPr>
                        <a:t>2009</a:t>
                      </a:r>
                      <a:endParaRPr>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highlight>
                            <a:srgbClr val="FFFFFF"/>
                          </a:highlight>
                        </a:rPr>
                        <a:t>2010   </a:t>
                      </a:r>
                      <a:endParaRPr>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60775">
                <a:tc>
                  <a:txBody>
                    <a:bodyPr/>
                    <a:lstStyle/>
                    <a:p>
                      <a:pPr marL="0" lvl="0" indent="0" algn="l" rtl="0">
                        <a:spcBef>
                          <a:spcPts val="0"/>
                        </a:spcBef>
                        <a:spcAft>
                          <a:spcPts val="0"/>
                        </a:spcAft>
                        <a:buNone/>
                      </a:pPr>
                      <a:r>
                        <a:rPr lang="en"/>
                        <a:t>Enrollment 2015</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477</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No data. </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479</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60775">
                <a:tc>
                  <a:txBody>
                    <a:bodyPr/>
                    <a:lstStyle/>
                    <a:p>
                      <a:pPr marL="0" lvl="0" indent="0" algn="l" rtl="0">
                        <a:spcBef>
                          <a:spcPts val="0"/>
                        </a:spcBef>
                        <a:spcAft>
                          <a:spcPts val="0"/>
                        </a:spcAft>
                        <a:buNone/>
                      </a:pPr>
                      <a:r>
                        <a:rPr lang="en"/>
                        <a:t>Enrollment 2019</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260</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94</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340</a:t>
                      </a:r>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60775">
                <a:tc>
                  <a:txBody>
                    <a:bodyPr/>
                    <a:lstStyle/>
                    <a:p>
                      <a:pPr marL="0" lvl="0" indent="0" algn="l" rtl="0">
                        <a:spcBef>
                          <a:spcPts val="0"/>
                        </a:spcBef>
                        <a:spcAft>
                          <a:spcPts val="0"/>
                        </a:spcAft>
                        <a:buNone/>
                      </a:pPr>
                      <a:r>
                        <a:rPr lang="en"/>
                        <a:t>Enrollment 2022</a:t>
                      </a:r>
                      <a:endParaRPr>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148</a:t>
                      </a:r>
                      <a:endParaRPr>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300"/>
                        <a:t>No Longer Listed</a:t>
                      </a:r>
                      <a:endParaRPr sz="1300">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dirty="0"/>
                        <a:t>215</a:t>
                      </a:r>
                      <a:endParaRPr dirty="0">
                        <a:highlight>
                          <a:srgbClr val="FFFFFF"/>
                        </a:highlight>
                      </a:endParaRPr>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2" name="Google Shape;82;p16"/>
          <p:cNvSpPr txBox="1"/>
          <p:nvPr/>
        </p:nvSpPr>
        <p:spPr>
          <a:xfrm>
            <a:off x="366025" y="773925"/>
            <a:ext cx="6918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t>Urban Prep Charter School Network lost </a:t>
            </a:r>
            <a:r>
              <a:rPr lang="en" sz="1200">
                <a:solidFill>
                  <a:schemeClr val="dk2"/>
                </a:solidFill>
              </a:rPr>
              <a:t>their charter </a:t>
            </a:r>
            <a:r>
              <a:rPr lang="en" sz="1200">
                <a:solidFill>
                  <a:schemeClr val="accent5"/>
                </a:solidFill>
                <a:uFill>
                  <a:noFill/>
                </a:uFill>
                <a:hlinkClick r:id="rId3">
                  <a:extLst>
                    <a:ext uri="{A12FA001-AC4F-418D-AE19-62706E023703}">
                      <ahyp:hlinkClr xmlns:ahyp="http://schemas.microsoft.com/office/drawing/2018/hyperlinkcolor" val="tx"/>
                    </a:ext>
                  </a:extLst>
                </a:hlinkClick>
              </a:rPr>
              <a:t>(Article Link)</a:t>
            </a:r>
            <a:r>
              <a:rPr lang="en" sz="1200">
                <a:solidFill>
                  <a:schemeClr val="dk2"/>
                </a:solidFill>
              </a:rPr>
              <a:t> in November 2022. </a:t>
            </a:r>
            <a:r>
              <a:rPr lang="en" sz="1200">
                <a:solidFill>
                  <a:schemeClr val="accent5"/>
                </a:solidFill>
                <a:uFill>
                  <a:noFill/>
                </a:uFill>
                <a:hlinkClick r:id="rId4">
                  <a:extLst>
                    <a:ext uri="{A12FA001-AC4F-418D-AE19-62706E023703}">
                      <ahyp:hlinkClr xmlns:ahyp="http://schemas.microsoft.com/office/drawing/2018/hyperlinkcolor" val="tx"/>
                    </a:ext>
                  </a:extLst>
                </a:hlinkClick>
              </a:rPr>
              <a:t>Urban Prep Fading Away (Article Link)</a:t>
            </a:r>
            <a:r>
              <a:rPr lang="en" sz="1200">
                <a:solidFill>
                  <a:schemeClr val="dk2"/>
                </a:solidFill>
              </a:rPr>
              <a:t>. They’ve struggled with </a:t>
            </a:r>
            <a:r>
              <a:rPr lang="en" sz="1200">
                <a:solidFill>
                  <a:schemeClr val="accent5"/>
                </a:solidFill>
                <a:uFill>
                  <a:noFill/>
                </a:uFill>
                <a:hlinkClick r:id="rId5">
                  <a:extLst>
                    <a:ext uri="{A12FA001-AC4F-418D-AE19-62706E023703}">
                      <ahyp:hlinkClr xmlns:ahyp="http://schemas.microsoft.com/office/drawing/2018/hyperlinkcolor" val="tx"/>
                    </a:ext>
                  </a:extLst>
                </a:hlinkClick>
              </a:rPr>
              <a:t>Financial Mismanagement (Article Link)</a:t>
            </a:r>
            <a:endParaRPr sz="1200">
              <a:solidFill>
                <a:schemeClr val="dk2"/>
              </a:solidFill>
            </a:endParaRPr>
          </a:p>
          <a:p>
            <a:pPr marL="0" lvl="0" indent="0" algn="l" rtl="0">
              <a:spcBef>
                <a:spcPts val="0"/>
              </a:spcBef>
              <a:spcAft>
                <a:spcPts val="0"/>
              </a:spcAft>
              <a:buNone/>
            </a:pPr>
            <a:endParaRPr b="1" u="sng"/>
          </a:p>
        </p:txBody>
      </p:sp>
      <p:sp>
        <p:nvSpPr>
          <p:cNvPr id="83" name="Google Shape;83;p16"/>
          <p:cNvSpPr txBox="1"/>
          <p:nvPr/>
        </p:nvSpPr>
        <p:spPr>
          <a:xfrm>
            <a:off x="366025" y="3739950"/>
            <a:ext cx="7662900" cy="548700"/>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0"/>
              </a:spcBef>
              <a:spcAft>
                <a:spcPts val="0"/>
              </a:spcAft>
              <a:buClr>
                <a:schemeClr val="dk2"/>
              </a:buClr>
              <a:buSzPts val="1100"/>
              <a:buChar char="●"/>
            </a:pPr>
            <a:r>
              <a:rPr lang="en" sz="1100">
                <a:solidFill>
                  <a:schemeClr val="dk2"/>
                </a:solidFill>
              </a:rPr>
              <a:t>Jane Adams Charter School - the Network shut down this school year (2022)</a:t>
            </a:r>
            <a:endParaRPr sz="1100">
              <a:solidFill>
                <a:schemeClr val="dk2"/>
              </a:solidFill>
            </a:endParaRPr>
          </a:p>
          <a:p>
            <a:pPr marL="457200" lvl="0" indent="-298450" algn="l" rtl="0">
              <a:lnSpc>
                <a:spcPct val="115000"/>
              </a:lnSpc>
              <a:spcBef>
                <a:spcPts val="0"/>
              </a:spcBef>
              <a:spcAft>
                <a:spcPts val="0"/>
              </a:spcAft>
              <a:buClr>
                <a:schemeClr val="dk2"/>
              </a:buClr>
              <a:buSzPts val="1100"/>
              <a:buChar char="●"/>
            </a:pPr>
            <a:r>
              <a:rPr lang="en" sz="1100">
                <a:solidFill>
                  <a:schemeClr val="dk2"/>
                </a:solidFill>
              </a:rPr>
              <a:t>Young Women’s Leadership Charter School closed in 2019. </a:t>
            </a:r>
            <a:r>
              <a:rPr lang="en" sz="1100" u="sng">
                <a:solidFill>
                  <a:schemeClr val="accent5"/>
                </a:solidFill>
                <a:hlinkClick r:id="rId6">
                  <a:extLst>
                    <a:ext uri="{A12FA001-AC4F-418D-AE19-62706E023703}">
                      <ahyp:hlinkClr xmlns:ahyp="http://schemas.microsoft.com/office/drawing/2018/hyperlinkcolor" val="tx"/>
                    </a:ext>
                  </a:extLst>
                </a:hlinkClick>
              </a:rPr>
              <a:t>Link</a:t>
            </a:r>
            <a:endParaRPr sz="11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p:nvPr/>
        </p:nvSpPr>
        <p:spPr>
          <a:xfrm>
            <a:off x="0" y="-4650"/>
            <a:ext cx="4809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txBox="1">
            <a:spLocks noGrp="1"/>
          </p:cNvSpPr>
          <p:nvPr>
            <p:ph type="title"/>
          </p:nvPr>
        </p:nvSpPr>
        <p:spPr>
          <a:xfrm>
            <a:off x="97775" y="445025"/>
            <a:ext cx="8734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lt1"/>
                </a:solidFill>
              </a:rPr>
              <a:t>Chicago Public Schools</a:t>
            </a:r>
            <a:endParaRPr u="sng">
              <a:solidFill>
                <a:schemeClr val="lt1"/>
              </a:solidFill>
            </a:endParaRPr>
          </a:p>
        </p:txBody>
      </p:sp>
      <p:sp>
        <p:nvSpPr>
          <p:cNvPr id="90" name="Google Shape;90;p17"/>
          <p:cNvSpPr txBox="1">
            <a:spLocks noGrp="1"/>
          </p:cNvSpPr>
          <p:nvPr>
            <p:ph type="body" idx="1"/>
          </p:nvPr>
        </p:nvSpPr>
        <p:spPr>
          <a:xfrm>
            <a:off x="97775" y="1110850"/>
            <a:ext cx="5445300" cy="342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072">
                <a:solidFill>
                  <a:schemeClr val="lt1"/>
                </a:solidFill>
              </a:rPr>
              <a:t>Racial Breakdown: </a:t>
            </a:r>
            <a:endParaRPr sz="2072">
              <a:solidFill>
                <a:schemeClr val="lt1"/>
              </a:solidFill>
            </a:endParaRPr>
          </a:p>
          <a:p>
            <a:pPr marL="457200" lvl="0" indent="-360227" algn="l" rtl="0">
              <a:spcBef>
                <a:spcPts val="1200"/>
              </a:spcBef>
              <a:spcAft>
                <a:spcPts val="0"/>
              </a:spcAft>
              <a:buClr>
                <a:schemeClr val="lt1"/>
              </a:buClr>
              <a:buSzPts val="2073"/>
              <a:buChar char="●"/>
            </a:pPr>
            <a:r>
              <a:rPr lang="en" sz="2072">
                <a:solidFill>
                  <a:schemeClr val="lt1"/>
                </a:solidFill>
              </a:rPr>
              <a:t>10% - White</a:t>
            </a:r>
            <a:endParaRPr sz="2072">
              <a:solidFill>
                <a:schemeClr val="lt1"/>
              </a:solidFill>
            </a:endParaRPr>
          </a:p>
          <a:p>
            <a:pPr marL="457200" lvl="0" indent="-360227" algn="l" rtl="0">
              <a:spcBef>
                <a:spcPts val="0"/>
              </a:spcBef>
              <a:spcAft>
                <a:spcPts val="0"/>
              </a:spcAft>
              <a:buClr>
                <a:schemeClr val="lt1"/>
              </a:buClr>
              <a:buSzPts val="2073"/>
              <a:buChar char="●"/>
            </a:pPr>
            <a:r>
              <a:rPr lang="en" sz="2072">
                <a:solidFill>
                  <a:schemeClr val="lt1"/>
                </a:solidFill>
              </a:rPr>
              <a:t>47% - Hispanic</a:t>
            </a:r>
            <a:endParaRPr sz="2072">
              <a:solidFill>
                <a:schemeClr val="lt1"/>
              </a:solidFill>
            </a:endParaRPr>
          </a:p>
          <a:p>
            <a:pPr marL="457200" lvl="0" indent="-360227" algn="l" rtl="0">
              <a:spcBef>
                <a:spcPts val="0"/>
              </a:spcBef>
              <a:spcAft>
                <a:spcPts val="0"/>
              </a:spcAft>
              <a:buClr>
                <a:schemeClr val="lt1"/>
              </a:buClr>
              <a:buSzPts val="2073"/>
              <a:buChar char="●"/>
            </a:pPr>
            <a:r>
              <a:rPr lang="en" sz="2072">
                <a:solidFill>
                  <a:schemeClr val="lt1"/>
                </a:solidFill>
              </a:rPr>
              <a:t>36% - Black</a:t>
            </a:r>
            <a:endParaRPr sz="2072">
              <a:solidFill>
                <a:schemeClr val="lt1"/>
              </a:solidFill>
            </a:endParaRPr>
          </a:p>
          <a:p>
            <a:pPr marL="457200" lvl="0" indent="-360227" algn="l" rtl="0">
              <a:spcBef>
                <a:spcPts val="0"/>
              </a:spcBef>
              <a:spcAft>
                <a:spcPts val="0"/>
              </a:spcAft>
              <a:buClr>
                <a:schemeClr val="lt1"/>
              </a:buClr>
              <a:buSzPts val="2073"/>
              <a:buChar char="●"/>
            </a:pPr>
            <a:r>
              <a:rPr lang="en" sz="2072">
                <a:solidFill>
                  <a:schemeClr val="lt1"/>
                </a:solidFill>
              </a:rPr>
              <a:t>4% - Asian</a:t>
            </a:r>
            <a:endParaRPr sz="2072">
              <a:solidFill>
                <a:schemeClr val="lt1"/>
              </a:solidFill>
            </a:endParaRPr>
          </a:p>
          <a:p>
            <a:pPr marL="457200" lvl="0" indent="-360227" algn="l" rtl="0">
              <a:spcBef>
                <a:spcPts val="0"/>
              </a:spcBef>
              <a:spcAft>
                <a:spcPts val="0"/>
              </a:spcAft>
              <a:buClr>
                <a:schemeClr val="lt1"/>
              </a:buClr>
              <a:buSzPts val="2073"/>
              <a:buChar char="●"/>
            </a:pPr>
            <a:r>
              <a:rPr lang="en" sz="2072">
                <a:solidFill>
                  <a:schemeClr val="lt1"/>
                </a:solidFill>
              </a:rPr>
              <a:t>(four other categories for last 3%)</a:t>
            </a:r>
            <a:endParaRPr sz="900">
              <a:solidFill>
                <a:schemeClr val="lt1"/>
              </a:solidFill>
            </a:endParaRPr>
          </a:p>
        </p:txBody>
      </p:sp>
      <p:pic>
        <p:nvPicPr>
          <p:cNvPr id="91" name="Google Shape;91;p17"/>
          <p:cNvPicPr preferRelativeResize="0"/>
          <p:nvPr/>
        </p:nvPicPr>
        <p:blipFill>
          <a:blip r:embed="rId3">
            <a:alphaModFix/>
          </a:blip>
          <a:stretch>
            <a:fillRect/>
          </a:stretch>
        </p:blipFill>
        <p:spPr>
          <a:xfrm>
            <a:off x="5694575" y="1071025"/>
            <a:ext cx="2869700" cy="28697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p:nvPr/>
        </p:nvSpPr>
        <p:spPr>
          <a:xfrm>
            <a:off x="0" y="-4650"/>
            <a:ext cx="9195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8"/>
          <p:cNvSpPr txBox="1">
            <a:spLocks noGrp="1"/>
          </p:cNvSpPr>
          <p:nvPr>
            <p:ph type="title"/>
          </p:nvPr>
        </p:nvSpPr>
        <p:spPr>
          <a:xfrm>
            <a:off x="267650" y="136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lt1"/>
                </a:solidFill>
              </a:rPr>
              <a:t>Racial demographics by “type” of school</a:t>
            </a:r>
            <a:endParaRPr u="sng">
              <a:solidFill>
                <a:schemeClr val="lt1"/>
              </a:solidFill>
            </a:endParaRPr>
          </a:p>
        </p:txBody>
      </p:sp>
      <p:pic>
        <p:nvPicPr>
          <p:cNvPr id="2" name="Picture 1">
            <a:extLst>
              <a:ext uri="{FF2B5EF4-FFF2-40B4-BE49-F238E27FC236}">
                <a16:creationId xmlns:a16="http://schemas.microsoft.com/office/drawing/2014/main" id="{E6C006E8-B1A2-8E00-DEFD-2D16804A632C}"/>
              </a:ext>
            </a:extLst>
          </p:cNvPr>
          <p:cNvPicPr>
            <a:picLocks noChangeAspect="1"/>
          </p:cNvPicPr>
          <p:nvPr/>
        </p:nvPicPr>
        <p:blipFill>
          <a:blip r:embed="rId3"/>
          <a:stretch>
            <a:fillRect/>
          </a:stretch>
        </p:blipFill>
        <p:spPr>
          <a:xfrm>
            <a:off x="588755" y="850900"/>
            <a:ext cx="7535309" cy="38347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2248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t>Chicago Private School Tuition Amounts</a:t>
            </a:r>
            <a:endParaRPr u="sng"/>
          </a:p>
        </p:txBody>
      </p:sp>
      <p:sp>
        <p:nvSpPr>
          <p:cNvPr id="104" name="Google Shape;104;p19"/>
          <p:cNvSpPr txBox="1">
            <a:spLocks noGrp="1"/>
          </p:cNvSpPr>
          <p:nvPr>
            <p:ph type="body" idx="1"/>
          </p:nvPr>
        </p:nvSpPr>
        <p:spPr>
          <a:xfrm>
            <a:off x="201925" y="1016425"/>
            <a:ext cx="5835300" cy="3654900"/>
          </a:xfrm>
          <a:prstGeom prst="rect">
            <a:avLst/>
          </a:prstGeom>
        </p:spPr>
        <p:txBody>
          <a:bodyPr spcFirstLastPara="1" wrap="square" lIns="91425" tIns="91425" rIns="91425" bIns="91425" anchor="t" anchorCtr="0">
            <a:normAutofit fontScale="92500"/>
          </a:bodyPr>
          <a:lstStyle/>
          <a:p>
            <a:pPr marL="457200" lvl="0" indent="-342900" algn="l" rtl="0">
              <a:lnSpc>
                <a:spcPct val="115000"/>
              </a:lnSpc>
              <a:spcBef>
                <a:spcPts val="0"/>
              </a:spcBef>
              <a:spcAft>
                <a:spcPts val="0"/>
              </a:spcAft>
              <a:buSzPts val="1800"/>
              <a:buChar char="●"/>
            </a:pPr>
            <a:r>
              <a:rPr lang="en"/>
              <a:t>Francis Parker: 75% pay $40,000 full tuition</a:t>
            </a:r>
            <a:endParaRPr/>
          </a:p>
          <a:p>
            <a:pPr marL="457200" lvl="0" indent="-342900" algn="l" rtl="0">
              <a:lnSpc>
                <a:spcPct val="115000"/>
              </a:lnSpc>
              <a:spcBef>
                <a:spcPts val="0"/>
              </a:spcBef>
              <a:spcAft>
                <a:spcPts val="0"/>
              </a:spcAft>
              <a:buSzPts val="1800"/>
              <a:buChar char="●"/>
            </a:pPr>
            <a:r>
              <a:rPr lang="en"/>
              <a:t>UChicago Lab: 30% pay $40,000 full tuition </a:t>
            </a:r>
            <a:endParaRPr/>
          </a:p>
          <a:p>
            <a:pPr marL="457200" lvl="0" indent="-342900" algn="l" rtl="0">
              <a:lnSpc>
                <a:spcPct val="115000"/>
              </a:lnSpc>
              <a:spcBef>
                <a:spcPts val="0"/>
              </a:spcBef>
              <a:spcAft>
                <a:spcPts val="0"/>
              </a:spcAft>
              <a:buSzPts val="1800"/>
              <a:buChar char="●"/>
            </a:pPr>
            <a:r>
              <a:rPr lang="en"/>
              <a:t>Latin: 88% pay $40,000 full tuition</a:t>
            </a:r>
            <a:endParaRPr/>
          </a:p>
          <a:p>
            <a:pPr marL="457200" lvl="0" indent="-342900" algn="l" rtl="0">
              <a:lnSpc>
                <a:spcPct val="115000"/>
              </a:lnSpc>
              <a:spcBef>
                <a:spcPts val="0"/>
              </a:spcBef>
              <a:spcAft>
                <a:spcPts val="0"/>
              </a:spcAft>
              <a:buSzPts val="1800"/>
              <a:buChar char="●"/>
            </a:pPr>
            <a:r>
              <a:rPr lang="en"/>
              <a:t>St. Ignatius: 72% pay $20,000 full tuition.</a:t>
            </a:r>
            <a:endParaRPr/>
          </a:p>
          <a:p>
            <a:pPr marL="457200" lvl="0" indent="-342900" algn="l" rtl="0">
              <a:lnSpc>
                <a:spcPct val="115000"/>
              </a:lnSpc>
              <a:spcBef>
                <a:spcPts val="0"/>
              </a:spcBef>
              <a:spcAft>
                <a:spcPts val="0"/>
              </a:spcAft>
              <a:buSzPts val="1800"/>
              <a:buChar char="●"/>
            </a:pPr>
            <a:r>
              <a:rPr lang="en"/>
              <a:t>GCE: $4,500 - $29,000. $15,000 is the average payment.</a:t>
            </a:r>
            <a:endParaRPr/>
          </a:p>
          <a:p>
            <a:pPr marL="457200" lvl="0" indent="-342900" algn="l" rtl="0">
              <a:lnSpc>
                <a:spcPct val="115000"/>
              </a:lnSpc>
              <a:spcBef>
                <a:spcPts val="0"/>
              </a:spcBef>
              <a:spcAft>
                <a:spcPts val="0"/>
              </a:spcAft>
              <a:buSzPts val="1800"/>
              <a:buChar char="●"/>
            </a:pPr>
            <a:r>
              <a:rPr lang="en"/>
              <a:t>Waldorf: $6,360 - $31,800</a:t>
            </a:r>
            <a:endParaRPr/>
          </a:p>
          <a:p>
            <a:pPr marL="457200" lvl="0" indent="-342900" algn="l" rtl="0">
              <a:lnSpc>
                <a:spcPct val="115000"/>
              </a:lnSpc>
              <a:spcBef>
                <a:spcPts val="0"/>
              </a:spcBef>
              <a:spcAft>
                <a:spcPts val="0"/>
              </a:spcAft>
              <a:buSzPts val="1800"/>
              <a:buChar char="●"/>
            </a:pPr>
            <a:r>
              <a:rPr lang="en"/>
              <a:t>Morgan Park Academy: $12,500 (minimum). Average $20,000</a:t>
            </a:r>
            <a:endParaRPr/>
          </a:p>
          <a:p>
            <a:pPr marL="0" lvl="0" indent="0" algn="l" rtl="0">
              <a:lnSpc>
                <a:spcPct val="115000"/>
              </a:lnSpc>
              <a:spcBef>
                <a:spcPts val="1200"/>
              </a:spcBef>
              <a:spcAft>
                <a:spcPts val="0"/>
              </a:spcAft>
              <a:buNone/>
            </a:pPr>
            <a:r>
              <a:rPr lang="en" b="1" u="sng"/>
              <a:t>Average Chicago Hope Tuition Amount: $2,400.</a:t>
            </a:r>
            <a:endParaRPr b="1" u="sng"/>
          </a:p>
          <a:p>
            <a:pPr marL="457200" lvl="0" indent="-342900" algn="l" rtl="0">
              <a:lnSpc>
                <a:spcPct val="115000"/>
              </a:lnSpc>
              <a:spcBef>
                <a:spcPts val="1200"/>
              </a:spcBef>
              <a:spcAft>
                <a:spcPts val="0"/>
              </a:spcAft>
              <a:buSzPts val="1800"/>
              <a:buChar char="●"/>
            </a:pPr>
            <a:r>
              <a:rPr lang="en" sz="1500"/>
              <a:t>There are very few affordable private schools remaining in Chicago.</a:t>
            </a:r>
            <a:r>
              <a:rPr lang="en"/>
              <a:t> </a:t>
            </a:r>
            <a:endParaRPr/>
          </a:p>
        </p:txBody>
      </p:sp>
      <p:pic>
        <p:nvPicPr>
          <p:cNvPr id="105" name="Google Shape;105;p19"/>
          <p:cNvPicPr preferRelativeResize="0"/>
          <p:nvPr/>
        </p:nvPicPr>
        <p:blipFill>
          <a:blip r:embed="rId3">
            <a:alphaModFix/>
          </a:blip>
          <a:stretch>
            <a:fillRect/>
          </a:stretch>
        </p:blipFill>
        <p:spPr>
          <a:xfrm>
            <a:off x="6174813" y="886463"/>
            <a:ext cx="2657475" cy="1724025"/>
          </a:xfrm>
          <a:prstGeom prst="rect">
            <a:avLst/>
          </a:prstGeom>
          <a:noFill/>
          <a:ln w="19050" cap="flat" cmpd="sng">
            <a:solidFill>
              <a:schemeClr val="dk2"/>
            </a:solidFill>
            <a:prstDash val="solid"/>
            <a:round/>
            <a:headEnd type="none" w="sm" len="sm"/>
            <a:tailEnd type="none" w="sm" len="sm"/>
          </a:ln>
        </p:spPr>
      </p:pic>
      <p:sp>
        <p:nvSpPr>
          <p:cNvPr id="106" name="Google Shape;106;p19"/>
          <p:cNvSpPr txBox="1"/>
          <p:nvPr/>
        </p:nvSpPr>
        <p:spPr>
          <a:xfrm flipH="1">
            <a:off x="6285513" y="2571750"/>
            <a:ext cx="2657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t>Consider the books “quality academic opportunities”</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311700" y="1984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720" u="sng"/>
              <a:t>Chicago Private School Closings in CHA’s lifetime:</a:t>
            </a:r>
            <a:endParaRPr sz="2720" u="sng"/>
          </a:p>
        </p:txBody>
      </p:sp>
      <p:sp>
        <p:nvSpPr>
          <p:cNvPr id="112" name="Google Shape;112;p20"/>
          <p:cNvSpPr txBox="1">
            <a:spLocks noGrp="1"/>
          </p:cNvSpPr>
          <p:nvPr>
            <p:ph type="body" idx="1"/>
          </p:nvPr>
        </p:nvSpPr>
        <p:spPr>
          <a:xfrm>
            <a:off x="311700" y="1198375"/>
            <a:ext cx="3836700" cy="3687600"/>
          </a:xfrm>
          <a:prstGeom prst="rect">
            <a:avLst/>
          </a:prstGeom>
        </p:spPr>
        <p:txBody>
          <a:bodyPr spcFirstLastPara="1" wrap="square" lIns="91425" tIns="91425" rIns="91425" bIns="91425" anchor="t" anchorCtr="0">
            <a:normAutofit fontScale="55000" lnSpcReduction="20000"/>
          </a:bodyPr>
          <a:lstStyle/>
          <a:p>
            <a:pPr marL="457200" lvl="0" indent="-332189" algn="l" rtl="0">
              <a:spcBef>
                <a:spcPts val="0"/>
              </a:spcBef>
              <a:spcAft>
                <a:spcPts val="0"/>
              </a:spcAft>
              <a:buSzPct val="100000"/>
              <a:buChar char="●"/>
            </a:pPr>
            <a:r>
              <a:rPr lang="en" sz="2966"/>
              <a:t>Holy Cross (2004)</a:t>
            </a:r>
            <a:endParaRPr sz="2966"/>
          </a:p>
          <a:p>
            <a:pPr marL="457200" lvl="0" indent="-332189" algn="l" rtl="0">
              <a:spcBef>
                <a:spcPts val="0"/>
              </a:spcBef>
              <a:spcAft>
                <a:spcPts val="0"/>
              </a:spcAft>
              <a:buSzPct val="100000"/>
              <a:buChar char="●"/>
            </a:pPr>
            <a:r>
              <a:rPr lang="en" sz="2966"/>
              <a:t>Immaculate Heart of Mary (2005)</a:t>
            </a:r>
            <a:endParaRPr sz="2966"/>
          </a:p>
          <a:p>
            <a:pPr marL="457200" lvl="0" indent="-332189" algn="l" rtl="0">
              <a:spcBef>
                <a:spcPts val="0"/>
              </a:spcBef>
              <a:spcAft>
                <a:spcPts val="0"/>
              </a:spcAft>
              <a:buSzPct val="100000"/>
              <a:buChar char="●"/>
            </a:pPr>
            <a:r>
              <a:rPr lang="en" sz="2966"/>
              <a:t>Quigley High School (2007)</a:t>
            </a:r>
            <a:endParaRPr sz="2966"/>
          </a:p>
          <a:p>
            <a:pPr marL="457200" lvl="0" indent="-332189" algn="l" rtl="0">
              <a:spcBef>
                <a:spcPts val="0"/>
              </a:spcBef>
              <a:spcAft>
                <a:spcPts val="0"/>
              </a:spcAft>
              <a:buSzPct val="100000"/>
              <a:buChar char="●"/>
            </a:pPr>
            <a:r>
              <a:rPr lang="en" sz="2966"/>
              <a:t>Maria High School (2013)</a:t>
            </a:r>
            <a:endParaRPr sz="2966"/>
          </a:p>
          <a:p>
            <a:pPr marL="457200" lvl="0" indent="-332189" algn="l" rtl="0">
              <a:spcBef>
                <a:spcPts val="0"/>
              </a:spcBef>
              <a:spcAft>
                <a:spcPts val="0"/>
              </a:spcAft>
              <a:buSzPct val="100000"/>
              <a:buChar char="●"/>
            </a:pPr>
            <a:r>
              <a:rPr lang="en" sz="2966"/>
              <a:t>Mount Assisi (2014) </a:t>
            </a:r>
            <a:r>
              <a:rPr lang="en" sz="2966" u="sng">
                <a:solidFill>
                  <a:schemeClr val="hlink"/>
                </a:solidFill>
                <a:hlinkClick r:id="rId3"/>
              </a:rPr>
              <a:t>Link</a:t>
            </a:r>
            <a:endParaRPr sz="2966"/>
          </a:p>
          <a:p>
            <a:pPr marL="457200" lvl="0" indent="-332189" algn="l" rtl="0">
              <a:spcBef>
                <a:spcPts val="0"/>
              </a:spcBef>
              <a:spcAft>
                <a:spcPts val="0"/>
              </a:spcAft>
              <a:buSzPct val="100000"/>
              <a:buChar char="●"/>
            </a:pPr>
            <a:r>
              <a:rPr lang="en" sz="2966"/>
              <a:t>Luther South (2014)</a:t>
            </a:r>
            <a:r>
              <a:rPr lang="en" sz="2966" u="sng">
                <a:solidFill>
                  <a:schemeClr val="hlink"/>
                </a:solidFill>
                <a:hlinkClick r:id="rId4"/>
              </a:rPr>
              <a:t>Link</a:t>
            </a:r>
            <a:endParaRPr sz="2966"/>
          </a:p>
          <a:p>
            <a:pPr marL="457200" lvl="0" indent="-332189" algn="l" rtl="0">
              <a:spcBef>
                <a:spcPts val="0"/>
              </a:spcBef>
              <a:spcAft>
                <a:spcPts val="0"/>
              </a:spcAft>
              <a:buSzPct val="100000"/>
              <a:buChar char="●"/>
            </a:pPr>
            <a:r>
              <a:rPr lang="en" sz="2966"/>
              <a:t>Seton Academy (2016) </a:t>
            </a:r>
            <a:r>
              <a:rPr lang="en" sz="2966" u="sng">
                <a:solidFill>
                  <a:schemeClr val="hlink"/>
                </a:solidFill>
                <a:hlinkClick r:id="rId5"/>
              </a:rPr>
              <a:t>Link</a:t>
            </a:r>
            <a:endParaRPr sz="2966"/>
          </a:p>
          <a:p>
            <a:pPr marL="457200" lvl="0" indent="-332189" algn="l" rtl="0">
              <a:spcBef>
                <a:spcPts val="0"/>
              </a:spcBef>
              <a:spcAft>
                <a:spcPts val="0"/>
              </a:spcAft>
              <a:buSzPct val="100000"/>
              <a:buChar char="●"/>
            </a:pPr>
            <a:r>
              <a:rPr lang="en" sz="2966"/>
              <a:t>Mother of Mercy (2017) </a:t>
            </a:r>
            <a:r>
              <a:rPr lang="en" sz="2966" u="sng">
                <a:solidFill>
                  <a:schemeClr val="hlink"/>
                </a:solidFill>
                <a:hlinkClick r:id="rId6"/>
              </a:rPr>
              <a:t>Link</a:t>
            </a:r>
            <a:endParaRPr sz="2966"/>
          </a:p>
          <a:p>
            <a:pPr marL="457200" lvl="0" indent="-332189" algn="l" rtl="0">
              <a:spcBef>
                <a:spcPts val="0"/>
              </a:spcBef>
              <a:spcAft>
                <a:spcPts val="0"/>
              </a:spcAft>
              <a:buSzPct val="100000"/>
              <a:buChar char="●"/>
            </a:pPr>
            <a:r>
              <a:rPr lang="en" sz="2966"/>
              <a:t>Hales Franciscan (2017) </a:t>
            </a:r>
            <a:r>
              <a:rPr lang="en" sz="2966" u="sng">
                <a:solidFill>
                  <a:schemeClr val="hlink"/>
                </a:solidFill>
                <a:hlinkClick r:id="rId7"/>
              </a:rPr>
              <a:t>Link</a:t>
            </a:r>
            <a:endParaRPr sz="2966"/>
          </a:p>
          <a:p>
            <a:pPr marL="457200" lvl="0" indent="-332189" algn="l" rtl="0">
              <a:spcBef>
                <a:spcPts val="0"/>
              </a:spcBef>
              <a:spcAft>
                <a:spcPts val="0"/>
              </a:spcAft>
              <a:buSzPct val="100000"/>
              <a:buChar char="●"/>
            </a:pPr>
            <a:r>
              <a:rPr lang="en" sz="2966"/>
              <a:t>Luther North (2017) </a:t>
            </a:r>
            <a:r>
              <a:rPr lang="en" sz="2966" u="sng">
                <a:solidFill>
                  <a:schemeClr val="hlink"/>
                </a:solidFill>
                <a:hlinkClick r:id="rId8"/>
              </a:rPr>
              <a:t>Link</a:t>
            </a:r>
            <a:endParaRPr sz="2966"/>
          </a:p>
          <a:p>
            <a:pPr marL="457200" lvl="0" indent="-332189" algn="l" rtl="0">
              <a:spcBef>
                <a:spcPts val="0"/>
              </a:spcBef>
              <a:spcAft>
                <a:spcPts val="0"/>
              </a:spcAft>
              <a:buSzPct val="100000"/>
              <a:buChar char="●"/>
            </a:pPr>
            <a:r>
              <a:rPr lang="en" sz="2966"/>
              <a:t>Queen of Peace (2017) </a:t>
            </a:r>
            <a:r>
              <a:rPr lang="en" sz="2966" u="sng">
                <a:solidFill>
                  <a:schemeClr val="hlink"/>
                </a:solidFill>
                <a:hlinkClick r:id="rId9"/>
              </a:rPr>
              <a:t>Link</a:t>
            </a:r>
            <a:endParaRPr sz="2966"/>
          </a:p>
          <a:p>
            <a:pPr marL="457200" lvl="0" indent="-332189" algn="l" rtl="0">
              <a:spcBef>
                <a:spcPts val="0"/>
              </a:spcBef>
              <a:spcAft>
                <a:spcPts val="0"/>
              </a:spcAft>
              <a:buSzPct val="100000"/>
              <a:buChar char="●"/>
            </a:pPr>
            <a:r>
              <a:rPr lang="en" sz="2966"/>
              <a:t>St. Benedict (2019) </a:t>
            </a:r>
            <a:r>
              <a:rPr lang="en" sz="2966" u="sng">
                <a:solidFill>
                  <a:schemeClr val="hlink"/>
                </a:solidFill>
                <a:hlinkClick r:id="rId10"/>
              </a:rPr>
              <a:t>Link</a:t>
            </a:r>
            <a:endParaRPr sz="2966"/>
          </a:p>
          <a:p>
            <a:pPr marL="457200" lvl="0" indent="-332189" algn="l" rtl="0">
              <a:spcBef>
                <a:spcPts val="0"/>
              </a:spcBef>
              <a:spcAft>
                <a:spcPts val="0"/>
              </a:spcAft>
              <a:buSzPct val="100000"/>
              <a:buChar char="●"/>
            </a:pPr>
            <a:r>
              <a:rPr lang="en" sz="2966"/>
              <a:t>Guerin Prep (2020) </a:t>
            </a:r>
            <a:r>
              <a:rPr lang="en" sz="2966" u="sng">
                <a:solidFill>
                  <a:schemeClr val="accent5"/>
                </a:solidFill>
                <a:hlinkClick r:id="rId11">
                  <a:extLst>
                    <a:ext uri="{A12FA001-AC4F-418D-AE19-62706E023703}">
                      <ahyp:hlinkClr xmlns:ahyp="http://schemas.microsoft.com/office/drawing/2018/hyperlinkcolor" val="tx"/>
                    </a:ext>
                  </a:extLst>
                </a:hlinkClick>
              </a:rPr>
              <a:t>Link</a:t>
            </a:r>
            <a:endParaRPr sz="2966"/>
          </a:p>
          <a:p>
            <a:pPr marL="457200" lvl="0" indent="-332189" algn="l" rtl="0">
              <a:spcBef>
                <a:spcPts val="0"/>
              </a:spcBef>
              <a:spcAft>
                <a:spcPts val="0"/>
              </a:spcAft>
              <a:buSzPct val="100000"/>
              <a:buChar char="●"/>
            </a:pPr>
            <a:r>
              <a:rPr lang="en" sz="2966"/>
              <a:t>St. Joseph (2021) </a:t>
            </a:r>
            <a:r>
              <a:rPr lang="en" sz="2966" u="sng">
                <a:solidFill>
                  <a:schemeClr val="hlink"/>
                </a:solidFill>
                <a:hlinkClick r:id="rId12"/>
              </a:rPr>
              <a:t>Link</a:t>
            </a:r>
            <a:r>
              <a:rPr lang="en">
                <a:solidFill>
                  <a:srgbClr val="FFFFFF"/>
                </a:solidFill>
                <a:highlight>
                  <a:srgbClr val="FFFFFF"/>
                </a:highlight>
              </a:rPr>
              <a:t>Tuition increases (nuns and priests ain’t workin for free no more)</a:t>
            </a:r>
            <a:endParaRPr>
              <a:solidFill>
                <a:srgbClr val="FFFFFF"/>
              </a:solidFill>
              <a:highlight>
                <a:srgbClr val="FFFFFF"/>
              </a:highlight>
            </a:endParaRPr>
          </a:p>
        </p:txBody>
      </p:sp>
      <p:sp>
        <p:nvSpPr>
          <p:cNvPr id="113" name="Google Shape;113;p20"/>
          <p:cNvSpPr txBox="1">
            <a:spLocks noGrp="1"/>
          </p:cNvSpPr>
          <p:nvPr>
            <p:ph type="body" idx="1"/>
          </p:nvPr>
        </p:nvSpPr>
        <p:spPr>
          <a:xfrm>
            <a:off x="3912500" y="1198375"/>
            <a:ext cx="4754100" cy="3416400"/>
          </a:xfrm>
          <a:prstGeom prst="rect">
            <a:avLst/>
          </a:prstGeom>
        </p:spPr>
        <p:txBody>
          <a:bodyPr spcFirstLastPara="1" wrap="square" lIns="91425" tIns="91425" rIns="91425" bIns="91425" anchor="t" anchorCtr="0">
            <a:normAutofit fontScale="62500" lnSpcReduction="20000"/>
          </a:bodyPr>
          <a:lstStyle/>
          <a:p>
            <a:pPr marL="457200" lvl="0" indent="-308610" algn="l" rtl="0">
              <a:lnSpc>
                <a:spcPct val="150000"/>
              </a:lnSpc>
              <a:spcBef>
                <a:spcPts val="0"/>
              </a:spcBef>
              <a:spcAft>
                <a:spcPts val="0"/>
              </a:spcAft>
              <a:buSzPct val="100000"/>
              <a:buChar char="●"/>
            </a:pPr>
            <a:r>
              <a:rPr lang="en"/>
              <a:t>17 Catholic High Schools remain in Chicago. 29 in the Chicagoland area. </a:t>
            </a:r>
            <a:endParaRPr/>
          </a:p>
          <a:p>
            <a:pPr marL="457200" lvl="0" indent="-308610" algn="l" rtl="0">
              <a:lnSpc>
                <a:spcPct val="150000"/>
              </a:lnSpc>
              <a:spcBef>
                <a:spcPts val="0"/>
              </a:spcBef>
              <a:spcAft>
                <a:spcPts val="0"/>
              </a:spcAft>
              <a:buSzPct val="100000"/>
              <a:buChar char="●"/>
            </a:pPr>
            <a:r>
              <a:rPr lang="en"/>
              <a:t>Of the 17 in Chicago, the following 7 have been dropping in enrollment. </a:t>
            </a:r>
            <a:endParaRPr/>
          </a:p>
          <a:p>
            <a:pPr marL="914400" lvl="1" indent="-295275" algn="l" rtl="0">
              <a:lnSpc>
                <a:spcPct val="150000"/>
              </a:lnSpc>
              <a:spcBef>
                <a:spcPts val="0"/>
              </a:spcBef>
              <a:spcAft>
                <a:spcPts val="0"/>
              </a:spcAft>
              <a:buSzPct val="100000"/>
              <a:buChar char="○"/>
            </a:pPr>
            <a:r>
              <a:rPr lang="en" sz="1500"/>
              <a:t>Leo High School </a:t>
            </a:r>
            <a:endParaRPr sz="1500"/>
          </a:p>
          <a:p>
            <a:pPr marL="914400" lvl="1" indent="-295275" algn="l" rtl="0">
              <a:lnSpc>
                <a:spcPct val="150000"/>
              </a:lnSpc>
              <a:spcBef>
                <a:spcPts val="0"/>
              </a:spcBef>
              <a:spcAft>
                <a:spcPts val="0"/>
              </a:spcAft>
              <a:buSzPct val="100000"/>
              <a:buChar char="○"/>
            </a:pPr>
            <a:r>
              <a:rPr lang="en" sz="1500"/>
              <a:t>Holy Trinity</a:t>
            </a:r>
            <a:endParaRPr sz="1500"/>
          </a:p>
          <a:p>
            <a:pPr marL="914400" lvl="1" indent="-295275" algn="l" rtl="0">
              <a:lnSpc>
                <a:spcPct val="150000"/>
              </a:lnSpc>
              <a:spcBef>
                <a:spcPts val="0"/>
              </a:spcBef>
              <a:spcAft>
                <a:spcPts val="0"/>
              </a:spcAft>
              <a:buSzPct val="100000"/>
              <a:buChar char="○"/>
            </a:pPr>
            <a:r>
              <a:rPr lang="en" sz="1500"/>
              <a:t>Our Lady of Tepeyac</a:t>
            </a:r>
            <a:endParaRPr sz="1500"/>
          </a:p>
          <a:p>
            <a:pPr marL="914400" lvl="1" indent="-295275" algn="l" rtl="0">
              <a:lnSpc>
                <a:spcPct val="150000"/>
              </a:lnSpc>
              <a:spcBef>
                <a:spcPts val="0"/>
              </a:spcBef>
              <a:spcAft>
                <a:spcPts val="0"/>
              </a:spcAft>
              <a:buSzPct val="100000"/>
              <a:buChar char="○"/>
            </a:pPr>
            <a:r>
              <a:rPr lang="en" sz="1500"/>
              <a:t>Josephinum Academy</a:t>
            </a:r>
            <a:endParaRPr sz="1500"/>
          </a:p>
          <a:p>
            <a:pPr marL="914400" lvl="1" indent="-295275" algn="l" rtl="0">
              <a:lnSpc>
                <a:spcPct val="150000"/>
              </a:lnSpc>
              <a:spcBef>
                <a:spcPts val="0"/>
              </a:spcBef>
              <a:spcAft>
                <a:spcPts val="0"/>
              </a:spcAft>
              <a:buSzPct val="100000"/>
              <a:buChar char="○"/>
            </a:pPr>
            <a:r>
              <a:rPr lang="en" sz="1500"/>
              <a:t>St Francis de Sales</a:t>
            </a:r>
            <a:endParaRPr sz="1500"/>
          </a:p>
          <a:p>
            <a:pPr marL="914400" lvl="1" indent="-295275" algn="l" rtl="0">
              <a:lnSpc>
                <a:spcPct val="150000"/>
              </a:lnSpc>
              <a:spcBef>
                <a:spcPts val="0"/>
              </a:spcBef>
              <a:spcAft>
                <a:spcPts val="0"/>
              </a:spcAft>
              <a:buSzPct val="100000"/>
              <a:buChar char="○"/>
            </a:pPr>
            <a:r>
              <a:rPr lang="en" sz="1500"/>
              <a:t>St. Patrick </a:t>
            </a:r>
            <a:endParaRPr sz="1500"/>
          </a:p>
          <a:p>
            <a:pPr marL="914400" lvl="1" indent="-305054" algn="l" rtl="0">
              <a:lnSpc>
                <a:spcPct val="150000"/>
              </a:lnSpc>
              <a:spcBef>
                <a:spcPts val="0"/>
              </a:spcBef>
              <a:spcAft>
                <a:spcPts val="0"/>
              </a:spcAft>
              <a:buSzPct val="114666"/>
              <a:buChar char="○"/>
            </a:pPr>
            <a:r>
              <a:rPr lang="en" sz="1500"/>
              <a:t>Resurrection</a:t>
            </a:r>
            <a:r>
              <a:rPr lang="en" sz="1720"/>
              <a:t> </a:t>
            </a:r>
            <a:endParaRPr sz="1720"/>
          </a:p>
          <a:p>
            <a:pPr marL="457200" lvl="0" indent="-308610" algn="l" rtl="0">
              <a:lnSpc>
                <a:spcPct val="150000"/>
              </a:lnSpc>
              <a:spcBef>
                <a:spcPts val="0"/>
              </a:spcBef>
              <a:spcAft>
                <a:spcPts val="0"/>
              </a:spcAft>
              <a:buSzPct val="100000"/>
              <a:buChar char="●"/>
            </a:pPr>
            <a:r>
              <a:rPr lang="en"/>
              <a:t>In addition to several schools above, Cristo Rey and Christ the King are other Chicago high schools serving a predominantly low income, first generation population. </a:t>
            </a:r>
            <a:endParaRPr>
              <a:solidFill>
                <a:srgbClr val="FFFFFF"/>
              </a:solidFill>
              <a:highlight>
                <a:srgbClr val="FFFFFF"/>
              </a:highlight>
            </a:endParaRPr>
          </a:p>
        </p:txBody>
      </p:sp>
      <p:sp>
        <p:nvSpPr>
          <p:cNvPr id="114" name="Google Shape;114;p20"/>
          <p:cNvSpPr txBox="1"/>
          <p:nvPr/>
        </p:nvSpPr>
        <p:spPr>
          <a:xfrm>
            <a:off x="373350" y="714000"/>
            <a:ext cx="85206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600">
                <a:solidFill>
                  <a:schemeClr val="dk2"/>
                </a:solidFill>
              </a:rPr>
              <a:t>Chicago Hope Academy is one of the only non-Catholic, Christian High School in Chicago</a:t>
            </a:r>
            <a:r>
              <a:rPr lang="en" sz="1700">
                <a:solidFill>
                  <a:schemeClr val="dk2"/>
                </a:solidFill>
              </a:rPr>
              <a:t> </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1"/>
          <p:cNvSpPr/>
          <p:nvPr/>
        </p:nvSpPr>
        <p:spPr>
          <a:xfrm>
            <a:off x="0" y="-4650"/>
            <a:ext cx="9144000" cy="5152800"/>
          </a:xfrm>
          <a:prstGeom prst="rect">
            <a:avLst/>
          </a:prstGeom>
          <a:solidFill>
            <a:srgbClr val="0A2B6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1"/>
          <p:cNvSpPr txBox="1">
            <a:spLocks noGrp="1"/>
          </p:cNvSpPr>
          <p:nvPr>
            <p:ph type="title"/>
          </p:nvPr>
        </p:nvSpPr>
        <p:spPr>
          <a:xfrm>
            <a:off x="311700" y="296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u="sng">
                <a:solidFill>
                  <a:schemeClr val="lt1"/>
                </a:solidFill>
              </a:rPr>
              <a:t>Chicago Hope Academy Family Demographics</a:t>
            </a:r>
            <a:endParaRPr u="sng">
              <a:solidFill>
                <a:schemeClr val="lt1"/>
              </a:solidFill>
            </a:endParaRPr>
          </a:p>
        </p:txBody>
      </p:sp>
      <p:sp>
        <p:nvSpPr>
          <p:cNvPr id="121" name="Google Shape;121;p21"/>
          <p:cNvSpPr txBox="1">
            <a:spLocks noGrp="1"/>
          </p:cNvSpPr>
          <p:nvPr>
            <p:ph type="body" idx="1"/>
          </p:nvPr>
        </p:nvSpPr>
        <p:spPr>
          <a:xfrm>
            <a:off x="311700" y="943738"/>
            <a:ext cx="4260300" cy="4023600"/>
          </a:xfrm>
          <a:prstGeom prst="rect">
            <a:avLst/>
          </a:prstGeom>
        </p:spPr>
        <p:txBody>
          <a:bodyPr spcFirstLastPara="1" wrap="square" lIns="91425" tIns="91425" rIns="91425" bIns="91425" anchor="t" anchorCtr="0">
            <a:noAutofit/>
          </a:bodyPr>
          <a:lstStyle/>
          <a:p>
            <a:pPr marL="457200" lvl="0" indent="-332105" algn="l" rtl="0">
              <a:lnSpc>
                <a:spcPct val="150000"/>
              </a:lnSpc>
              <a:spcBef>
                <a:spcPts val="0"/>
              </a:spcBef>
              <a:spcAft>
                <a:spcPts val="0"/>
              </a:spcAft>
              <a:buClr>
                <a:schemeClr val="lt1"/>
              </a:buClr>
              <a:buSzPts val="1630"/>
              <a:buChar char="●"/>
            </a:pPr>
            <a:r>
              <a:rPr lang="en" sz="1629">
                <a:solidFill>
                  <a:schemeClr val="lt1"/>
                </a:solidFill>
              </a:rPr>
              <a:t>290 Students (At capacity with a waitlist)</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48% Black</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48% Latino</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4% White/Asian</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60 - 75% first generation college students</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80-90% come from CPS/Charter Schools</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Average Hope tuition: $2,400</a:t>
            </a:r>
            <a:endParaRPr sz="1629">
              <a:solidFill>
                <a:schemeClr val="lt1"/>
              </a:solidFill>
            </a:endParaRPr>
          </a:p>
          <a:p>
            <a:pPr marL="457200" lvl="0" indent="-332105" algn="l" rtl="0">
              <a:lnSpc>
                <a:spcPct val="150000"/>
              </a:lnSpc>
              <a:spcBef>
                <a:spcPts val="0"/>
              </a:spcBef>
              <a:spcAft>
                <a:spcPts val="0"/>
              </a:spcAft>
              <a:buClr>
                <a:schemeClr val="lt1"/>
              </a:buClr>
              <a:buSzPts val="1630"/>
              <a:buChar char="●"/>
            </a:pPr>
            <a:r>
              <a:rPr lang="en" sz="1629">
                <a:solidFill>
                  <a:schemeClr val="lt1"/>
                </a:solidFill>
              </a:rPr>
              <a:t>Majority qualify for Invest in Kids Tax Credit Scholarship</a:t>
            </a:r>
            <a:endParaRPr sz="1629">
              <a:solidFill>
                <a:schemeClr val="lt1"/>
              </a:solidFill>
            </a:endParaRPr>
          </a:p>
        </p:txBody>
      </p:sp>
      <p:pic>
        <p:nvPicPr>
          <p:cNvPr id="122" name="Google Shape;122;p21"/>
          <p:cNvPicPr preferRelativeResize="0"/>
          <p:nvPr/>
        </p:nvPicPr>
        <p:blipFill rotWithShape="1">
          <a:blip r:embed="rId3">
            <a:alphaModFix/>
          </a:blip>
          <a:srcRect t="27425"/>
          <a:stretch/>
        </p:blipFill>
        <p:spPr>
          <a:xfrm>
            <a:off x="4937102" y="1017726"/>
            <a:ext cx="4005172" cy="3875625"/>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2847</Words>
  <Application>Microsoft Office PowerPoint</Application>
  <PresentationFormat>On-screen Show (16:9)</PresentationFormat>
  <Paragraphs>461</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Georgia</vt:lpstr>
      <vt:lpstr>Simple Light</vt:lpstr>
      <vt:lpstr>Chicago Hope in Context</vt:lpstr>
      <vt:lpstr>Chicago Public Schools </vt:lpstr>
      <vt:lpstr>Charter Schools</vt:lpstr>
      <vt:lpstr>Charter Schools Closing Too </vt:lpstr>
      <vt:lpstr>Chicago Public Schools</vt:lpstr>
      <vt:lpstr>Racial demographics by “type” of school</vt:lpstr>
      <vt:lpstr>Chicago Private School Tuition Amounts</vt:lpstr>
      <vt:lpstr>Chicago Private School Closings in CHA’s lifetime:</vt:lpstr>
      <vt:lpstr>Chicago Hope Academy Family Demographics</vt:lpstr>
      <vt:lpstr>What is the Invest in Kids Tax Credit Scholarship?</vt:lpstr>
      <vt:lpstr>School Profile: Manley</vt:lpstr>
      <vt:lpstr>Why would a student pursue Hope? </vt:lpstr>
      <vt:lpstr>Local CPS Enrollment Numbers</vt:lpstr>
      <vt:lpstr>PowerPoint Presentation</vt:lpstr>
      <vt:lpstr>PowerPoint Presentation</vt:lpstr>
      <vt:lpstr>Two Schools Near Oak Park</vt:lpstr>
      <vt:lpstr>Budgets continue to increase for CPS, but some schools CAN’T Close </vt:lpstr>
      <vt:lpstr>“Options” Schools Have Been Replacing Under-enrolled Schools</vt:lpstr>
      <vt:lpstr>More than a school, Hope is a movement. </vt:lpstr>
      <vt:lpstr>Vocational High Schools</vt:lpstr>
      <vt:lpstr>Chicago Hope’s Proposed Building</vt:lpstr>
      <vt:lpstr>Chicago Builds Program at Dunbar High School. Low levels of participation.</vt:lpstr>
      <vt:lpstr>Is college for everyone? No. </vt:lpstr>
      <vt:lpstr>Hope’s Story Line</vt:lpstr>
      <vt:lpstr>Attracting Partnerships to our West Campus </vt:lpstr>
      <vt:lpstr>CHA’s applicant pool is not cherry picked </vt:lpstr>
      <vt:lpstr>Hope Train Rolls 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Chicago Hope in Context</dc:title>
  <dc:creator>Julia W. Potter</dc:creator>
  <cp:lastModifiedBy>Julia W. Potter</cp:lastModifiedBy>
  <cp:revision>1</cp:revision>
  <dcterms:modified xsi:type="dcterms:W3CDTF">2023-01-09T20:31:24Z</dcterms:modified>
</cp:coreProperties>
</file>